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1" r:id="rId1"/>
  </p:sldMasterIdLst>
  <p:notesMasterIdLst>
    <p:notesMasterId r:id="rId31"/>
  </p:notesMasterIdLst>
  <p:sldIdLst>
    <p:sldId id="256" r:id="rId2"/>
    <p:sldId id="507" r:id="rId3"/>
    <p:sldId id="502" r:id="rId4"/>
    <p:sldId id="393" r:id="rId5"/>
    <p:sldId id="257" r:id="rId6"/>
    <p:sldId id="508" r:id="rId7"/>
    <p:sldId id="260" r:id="rId8"/>
    <p:sldId id="265" r:id="rId9"/>
    <p:sldId id="290" r:id="rId10"/>
    <p:sldId id="291" r:id="rId11"/>
    <p:sldId id="303" r:id="rId12"/>
    <p:sldId id="266" r:id="rId13"/>
    <p:sldId id="292" r:id="rId14"/>
    <p:sldId id="293" r:id="rId15"/>
    <p:sldId id="301" r:id="rId16"/>
    <p:sldId id="268" r:id="rId17"/>
    <p:sldId id="304" r:id="rId18"/>
    <p:sldId id="305" r:id="rId19"/>
    <p:sldId id="307" r:id="rId20"/>
    <p:sldId id="475" r:id="rId21"/>
    <p:sldId id="272" r:id="rId22"/>
    <p:sldId id="320" r:id="rId23"/>
    <p:sldId id="321" r:id="rId24"/>
    <p:sldId id="323" r:id="rId25"/>
    <p:sldId id="478" r:id="rId26"/>
    <p:sldId id="504" r:id="rId27"/>
    <p:sldId id="506" r:id="rId28"/>
    <p:sldId id="505" r:id="rId29"/>
    <p:sldId id="263" r:id="rId30"/>
  </p:sldIdLst>
  <p:sldSz cx="12192000" cy="6858000"/>
  <p:notesSz cx="6950075" cy="9236075"/>
  <p:embeddedFontLst>
    <p:embeddedFont>
      <p:font typeface="Calibri" panose="020F0502020204030204" pitchFamily="34" charset="0"/>
      <p:regular r:id="rId32"/>
      <p:bold r:id="rId33"/>
      <p:italic r:id="rId34"/>
      <p:boldItalic r:id="rId35"/>
    </p:embeddedFont>
    <p:embeddedFont>
      <p:font typeface="Red Hat Display" panose="02010303040201060303" pitchFamily="2" charset="0"/>
      <p:regular r:id="rId36"/>
      <p:bold r:id="rId37"/>
      <p:italic r:id="rId38"/>
      <p:boldItalic r:id="rId39"/>
    </p:embeddedFont>
    <p:embeddedFont>
      <p:font typeface="Red Hat Text" panose="02010303040201060303" pitchFamily="2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E919421-085F-4AA1-89A8-0396BFC6D551}">
  <a:tblStyle styleId="{4E919421-085F-4AA1-89A8-0396BFC6D55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49" autoAdjust="0"/>
    <p:restoredTop sz="96357" autoAdjust="0"/>
  </p:normalViewPr>
  <p:slideViewPr>
    <p:cSldViewPr snapToGrid="0">
      <p:cViewPr varScale="1">
        <p:scale>
          <a:sx n="67" d="100"/>
          <a:sy n="67" d="100"/>
        </p:scale>
        <p:origin x="8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font" Target="fonts/font10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naramore\Box\Work%20for%20Deneen\Grant%20Amounts%20by%20Institu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naramore\Box\Work%20for%20Deneen\Grant%20Amounts%20by%20Institut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00" b="1" dirty="0">
                <a:solidFill>
                  <a:sysClr val="windowText" lastClr="000000"/>
                </a:solidFill>
              </a:rPr>
              <a:t>Total amount of NIH</a:t>
            </a:r>
            <a:r>
              <a:rPr lang="en-US" sz="1000" b="1" baseline="0" dirty="0">
                <a:solidFill>
                  <a:sysClr val="windowText" lastClr="000000"/>
                </a:solidFill>
              </a:rPr>
              <a:t> funding from the 25 institutes</a:t>
            </a:r>
          </a:p>
          <a:p>
            <a:pPr algn="l">
              <a:defRPr/>
            </a:pPr>
            <a:r>
              <a:rPr lang="en-US" sz="1000" baseline="0" dirty="0"/>
              <a:t>Broken down by school</a:t>
            </a:r>
            <a:endParaRPr lang="en-US" sz="1000" dirty="0"/>
          </a:p>
        </c:rich>
      </c:tx>
      <c:layout>
        <c:manualLayout>
          <c:xMode val="edge"/>
          <c:yMode val="edge"/>
          <c:x val="1.379855643044618E-2"/>
          <c:y val="2.314814814814814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Institution'!$C$2:$G$2</c:f>
            </c:numRef>
          </c:val>
          <c:extLst>
            <c:ext xmlns:c16="http://schemas.microsoft.com/office/drawing/2014/chart" uri="{C3380CC4-5D6E-409C-BE32-E72D297353CC}">
              <c16:uniqueId val="{00000000-AA48-46DB-8E83-C8A7C3805D5E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Institution'!$C$3:$G$3</c:f>
            </c:numRef>
          </c:val>
          <c:extLst>
            <c:ext xmlns:c16="http://schemas.microsoft.com/office/drawing/2014/chart" uri="{C3380CC4-5D6E-409C-BE32-E72D297353CC}">
              <c16:uniqueId val="{00000001-AA48-46DB-8E83-C8A7C3805D5E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Institution'!$C$4:$G$4</c:f>
            </c:numRef>
          </c:val>
          <c:extLst>
            <c:ext xmlns:c16="http://schemas.microsoft.com/office/drawing/2014/chart" uri="{C3380CC4-5D6E-409C-BE32-E72D297353CC}">
              <c16:uniqueId val="{00000002-AA48-46DB-8E83-C8A7C3805D5E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Institution'!$C$5:$G$5</c:f>
            </c:numRef>
          </c:val>
          <c:extLst>
            <c:ext xmlns:c16="http://schemas.microsoft.com/office/drawing/2014/chart" uri="{C3380CC4-5D6E-409C-BE32-E72D297353CC}">
              <c16:uniqueId val="{00000003-AA48-46DB-8E83-C8A7C3805D5E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Institution'!$C$6:$G$6</c:f>
            </c:numRef>
          </c:val>
          <c:extLst>
            <c:ext xmlns:c16="http://schemas.microsoft.com/office/drawing/2014/chart" uri="{C3380CC4-5D6E-409C-BE32-E72D297353CC}">
              <c16:uniqueId val="{00000004-AA48-46DB-8E83-C8A7C3805D5E}"/>
            </c:ext>
          </c:extLst>
        </c:ser>
        <c:ser>
          <c:idx val="5"/>
          <c:order val="5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Institution'!$C$7:$G$7</c:f>
            </c:numRef>
          </c:val>
          <c:extLst>
            <c:ext xmlns:c16="http://schemas.microsoft.com/office/drawing/2014/chart" uri="{C3380CC4-5D6E-409C-BE32-E72D297353CC}">
              <c16:uniqueId val="{00000005-AA48-46DB-8E83-C8A7C3805D5E}"/>
            </c:ext>
          </c:extLst>
        </c:ser>
        <c:ser>
          <c:idx val="6"/>
          <c:order val="6"/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Institution'!$C$8:$G$8</c:f>
            </c:numRef>
          </c:val>
          <c:extLst>
            <c:ext xmlns:c16="http://schemas.microsoft.com/office/drawing/2014/chart" uri="{C3380CC4-5D6E-409C-BE32-E72D297353CC}">
              <c16:uniqueId val="{00000006-AA48-46DB-8E83-C8A7C3805D5E}"/>
            </c:ext>
          </c:extLst>
        </c:ser>
        <c:ser>
          <c:idx val="7"/>
          <c:order val="7"/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Institution'!$C$9:$G$9</c:f>
            </c:numRef>
          </c:val>
          <c:extLst>
            <c:ext xmlns:c16="http://schemas.microsoft.com/office/drawing/2014/chart" uri="{C3380CC4-5D6E-409C-BE32-E72D297353CC}">
              <c16:uniqueId val="{00000007-AA48-46DB-8E83-C8A7C3805D5E}"/>
            </c:ext>
          </c:extLst>
        </c:ser>
        <c:ser>
          <c:idx val="8"/>
          <c:order val="8"/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Institution'!$C$10:$G$10</c:f>
            </c:numRef>
          </c:val>
          <c:extLst>
            <c:ext xmlns:c16="http://schemas.microsoft.com/office/drawing/2014/chart" uri="{C3380CC4-5D6E-409C-BE32-E72D297353CC}">
              <c16:uniqueId val="{00000008-AA48-46DB-8E83-C8A7C3805D5E}"/>
            </c:ext>
          </c:extLst>
        </c:ser>
        <c:ser>
          <c:idx val="9"/>
          <c:order val="9"/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Institution'!$C$11:$G$11</c:f>
            </c:numRef>
          </c:val>
          <c:extLst>
            <c:ext xmlns:c16="http://schemas.microsoft.com/office/drawing/2014/chart" uri="{C3380CC4-5D6E-409C-BE32-E72D297353CC}">
              <c16:uniqueId val="{00000009-AA48-46DB-8E83-C8A7C3805D5E}"/>
            </c:ext>
          </c:extLst>
        </c:ser>
        <c:ser>
          <c:idx val="10"/>
          <c:order val="10"/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Institution'!$C$12:$G$12</c:f>
            </c:numRef>
          </c:val>
          <c:extLst>
            <c:ext xmlns:c16="http://schemas.microsoft.com/office/drawing/2014/chart" uri="{C3380CC4-5D6E-409C-BE32-E72D297353CC}">
              <c16:uniqueId val="{0000000A-AA48-46DB-8E83-C8A7C3805D5E}"/>
            </c:ext>
          </c:extLst>
        </c:ser>
        <c:ser>
          <c:idx val="11"/>
          <c:order val="11"/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Institution'!$C$13:$G$13</c:f>
            </c:numRef>
          </c:val>
          <c:extLst>
            <c:ext xmlns:c16="http://schemas.microsoft.com/office/drawing/2014/chart" uri="{C3380CC4-5D6E-409C-BE32-E72D297353CC}">
              <c16:uniqueId val="{0000000B-AA48-46DB-8E83-C8A7C3805D5E}"/>
            </c:ext>
          </c:extLst>
        </c:ser>
        <c:ser>
          <c:idx val="12"/>
          <c:order val="12"/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Institution'!$C$14:$G$14</c:f>
            </c:numRef>
          </c:val>
          <c:extLst>
            <c:ext xmlns:c16="http://schemas.microsoft.com/office/drawing/2014/chart" uri="{C3380CC4-5D6E-409C-BE32-E72D297353CC}">
              <c16:uniqueId val="{0000000C-AA48-46DB-8E83-C8A7C3805D5E}"/>
            </c:ext>
          </c:extLst>
        </c:ser>
        <c:ser>
          <c:idx val="13"/>
          <c:order val="13"/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Institution'!$C$15:$G$15</c:f>
            </c:numRef>
          </c:val>
          <c:extLst>
            <c:ext xmlns:c16="http://schemas.microsoft.com/office/drawing/2014/chart" uri="{C3380CC4-5D6E-409C-BE32-E72D297353CC}">
              <c16:uniqueId val="{0000000D-AA48-46DB-8E83-C8A7C3805D5E}"/>
            </c:ext>
          </c:extLst>
        </c:ser>
        <c:ser>
          <c:idx val="14"/>
          <c:order val="14"/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Institution'!$C$16:$G$16</c:f>
            </c:numRef>
          </c:val>
          <c:extLst>
            <c:ext xmlns:c16="http://schemas.microsoft.com/office/drawing/2014/chart" uri="{C3380CC4-5D6E-409C-BE32-E72D297353CC}">
              <c16:uniqueId val="{0000000E-AA48-46DB-8E83-C8A7C3805D5E}"/>
            </c:ext>
          </c:extLst>
        </c:ser>
        <c:ser>
          <c:idx val="15"/>
          <c:order val="15"/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Institution'!$C$17:$G$17</c:f>
            </c:numRef>
          </c:val>
          <c:extLst>
            <c:ext xmlns:c16="http://schemas.microsoft.com/office/drawing/2014/chart" uri="{C3380CC4-5D6E-409C-BE32-E72D297353CC}">
              <c16:uniqueId val="{0000000F-AA48-46DB-8E83-C8A7C3805D5E}"/>
            </c:ext>
          </c:extLst>
        </c:ser>
        <c:ser>
          <c:idx val="16"/>
          <c:order val="16"/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Institution'!$C$18:$G$18</c:f>
            </c:numRef>
          </c:val>
          <c:extLst>
            <c:ext xmlns:c16="http://schemas.microsoft.com/office/drawing/2014/chart" uri="{C3380CC4-5D6E-409C-BE32-E72D297353CC}">
              <c16:uniqueId val="{00000010-AA48-46DB-8E83-C8A7C3805D5E}"/>
            </c:ext>
          </c:extLst>
        </c:ser>
        <c:ser>
          <c:idx val="17"/>
          <c:order val="17"/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Institution'!$C$19:$G$19</c:f>
            </c:numRef>
          </c:val>
          <c:extLst>
            <c:ext xmlns:c16="http://schemas.microsoft.com/office/drawing/2014/chart" uri="{C3380CC4-5D6E-409C-BE32-E72D297353CC}">
              <c16:uniqueId val="{00000011-AA48-46DB-8E83-C8A7C3805D5E}"/>
            </c:ext>
          </c:extLst>
        </c:ser>
        <c:ser>
          <c:idx val="18"/>
          <c:order val="18"/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Institution'!$C$20:$G$20</c:f>
            </c:numRef>
          </c:val>
          <c:extLst>
            <c:ext xmlns:c16="http://schemas.microsoft.com/office/drawing/2014/chart" uri="{C3380CC4-5D6E-409C-BE32-E72D297353CC}">
              <c16:uniqueId val="{00000012-AA48-46DB-8E83-C8A7C3805D5E}"/>
            </c:ext>
          </c:extLst>
        </c:ser>
        <c:ser>
          <c:idx val="19"/>
          <c:order val="19"/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Institution'!$C$21:$G$21</c:f>
            </c:numRef>
          </c:val>
          <c:extLst>
            <c:ext xmlns:c16="http://schemas.microsoft.com/office/drawing/2014/chart" uri="{C3380CC4-5D6E-409C-BE32-E72D297353CC}">
              <c16:uniqueId val="{00000013-AA48-46DB-8E83-C8A7C3805D5E}"/>
            </c:ext>
          </c:extLst>
        </c:ser>
        <c:ser>
          <c:idx val="20"/>
          <c:order val="20"/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Institution'!$C$22:$G$22</c:f>
            </c:numRef>
          </c:val>
          <c:extLst>
            <c:ext xmlns:c16="http://schemas.microsoft.com/office/drawing/2014/chart" uri="{C3380CC4-5D6E-409C-BE32-E72D297353CC}">
              <c16:uniqueId val="{00000014-AA48-46DB-8E83-C8A7C3805D5E}"/>
            </c:ext>
          </c:extLst>
        </c:ser>
        <c:ser>
          <c:idx val="21"/>
          <c:order val="21"/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Institution'!$C$23:$G$23</c:f>
            </c:numRef>
          </c:val>
          <c:extLst>
            <c:ext xmlns:c16="http://schemas.microsoft.com/office/drawing/2014/chart" uri="{C3380CC4-5D6E-409C-BE32-E72D297353CC}">
              <c16:uniqueId val="{00000015-AA48-46DB-8E83-C8A7C3805D5E}"/>
            </c:ext>
          </c:extLst>
        </c:ser>
        <c:ser>
          <c:idx val="22"/>
          <c:order val="22"/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Institution'!$C$24:$G$24</c:f>
            </c:numRef>
          </c:val>
          <c:extLst>
            <c:ext xmlns:c16="http://schemas.microsoft.com/office/drawing/2014/chart" uri="{C3380CC4-5D6E-409C-BE32-E72D297353CC}">
              <c16:uniqueId val="{00000016-AA48-46DB-8E83-C8A7C3805D5E}"/>
            </c:ext>
          </c:extLst>
        </c:ser>
        <c:ser>
          <c:idx val="23"/>
          <c:order val="23"/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Institution'!$C$25:$G$25</c:f>
            </c:numRef>
          </c:val>
          <c:extLst>
            <c:ext xmlns:c16="http://schemas.microsoft.com/office/drawing/2014/chart" uri="{C3380CC4-5D6E-409C-BE32-E72D297353CC}">
              <c16:uniqueId val="{00000017-AA48-46DB-8E83-C8A7C3805D5E}"/>
            </c:ext>
          </c:extLst>
        </c:ser>
        <c:ser>
          <c:idx val="24"/>
          <c:order val="24"/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Institution'!$C$26:$G$26</c:f>
            </c:numRef>
          </c:val>
          <c:extLst>
            <c:ext xmlns:c16="http://schemas.microsoft.com/office/drawing/2014/chart" uri="{C3380CC4-5D6E-409C-BE32-E72D297353CC}">
              <c16:uniqueId val="{00000018-AA48-46DB-8E83-C8A7C3805D5E}"/>
            </c:ext>
          </c:extLst>
        </c:ser>
        <c:ser>
          <c:idx val="25"/>
          <c:order val="25"/>
          <c:spPr>
            <a:solidFill>
              <a:srgbClr val="0070C0"/>
            </a:solidFill>
            <a:ln>
              <a:noFill/>
            </a:ln>
            <a:effectLst/>
          </c:spPr>
          <c:invertIfNegative val="0"/>
          <c:cat>
            <c:strRef>
              <c:f>'Total $ Per Institution'!$C$1:$G$1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Institution'!$C$27:$G$27</c:f>
              <c:numCache>
                <c:formatCode>_("$"* #,##0_);_("$"* \(#,##0\);_("$"* "-"??_);_(@_)</c:formatCode>
                <c:ptCount val="5"/>
                <c:pt idx="0">
                  <c:v>184413732</c:v>
                </c:pt>
                <c:pt idx="1">
                  <c:v>330997064</c:v>
                </c:pt>
                <c:pt idx="2">
                  <c:v>193214455</c:v>
                </c:pt>
                <c:pt idx="3">
                  <c:v>260184930</c:v>
                </c:pt>
                <c:pt idx="4">
                  <c:v>397126544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AA48-46DB-8E83-C8A7C3805D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8683680"/>
        <c:axId val="148685760"/>
      </c:barChart>
      <c:catAx>
        <c:axId val="14868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685760"/>
        <c:crosses val="autoZero"/>
        <c:auto val="1"/>
        <c:lblAlgn val="ctr"/>
        <c:lblOffset val="100"/>
        <c:noMultiLvlLbl val="0"/>
      </c:catAx>
      <c:valAx>
        <c:axId val="14868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_);_(&quot;$&quot;* \(#,##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868368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l"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00" b="1" i="0" baseline="0" dirty="0">
                <a:solidFill>
                  <a:sysClr val="windowText" lastClr="000000"/>
                </a:solidFill>
                <a:effectLst/>
              </a:rPr>
              <a:t>Total amount of NIH funding normalized from the 25 institutes</a:t>
            </a:r>
            <a:endParaRPr lang="en-US" sz="1000" b="1" dirty="0">
              <a:solidFill>
                <a:sysClr val="windowText" lastClr="000000"/>
              </a:solidFill>
              <a:effectLst/>
            </a:endParaRPr>
          </a:p>
          <a:p>
            <a:pPr algn="l">
              <a:defRPr/>
            </a:pPr>
            <a:r>
              <a:rPr lang="en-US" sz="1000" b="0" i="0" baseline="0" dirty="0">
                <a:effectLst/>
              </a:rPr>
              <a:t>Broken down by school</a:t>
            </a:r>
            <a:endParaRPr lang="en-US" sz="1000" dirty="0">
              <a:effectLst/>
            </a:endParaRPr>
          </a:p>
        </c:rich>
      </c:tx>
      <c:layout>
        <c:manualLayout>
          <c:xMode val="edge"/>
          <c:yMode val="edge"/>
          <c:x val="2.3381889763779563E-2"/>
          <c:y val="2.777777777777777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l"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'Total $ Per Institution'!$C$29:$G$29</c:f>
              <c:strCache>
                <c:ptCount val="5"/>
                <c:pt idx="0">
                  <c:v>UW MADISON</c:v>
                </c:pt>
                <c:pt idx="1">
                  <c:v>MICHIGAN</c:v>
                </c:pt>
                <c:pt idx="2">
                  <c:v>MINNESOTA</c:v>
                </c:pt>
                <c:pt idx="3">
                  <c:v>NORTHWESTERN</c:v>
                </c:pt>
                <c:pt idx="4">
                  <c:v>PITTSBURGH</c:v>
                </c:pt>
              </c:strCache>
            </c:strRef>
          </c:cat>
          <c:val>
            <c:numRef>
              <c:f>'Total $ Per Institution'!$C$30:$G$30</c:f>
              <c:numCache>
                <c:formatCode>_("$"* #,##0.00_);_("$"* \(#,##0.00\);_("$"* "-"??_);_(@_)</c:formatCode>
                <c:ptCount val="5"/>
                <c:pt idx="0">
                  <c:v>400029.78741865512</c:v>
                </c:pt>
                <c:pt idx="1">
                  <c:v>374855.11211778031</c:v>
                </c:pt>
                <c:pt idx="2">
                  <c:v>443152.41972477065</c:v>
                </c:pt>
                <c:pt idx="3">
                  <c:v>672312.48062015499</c:v>
                </c:pt>
                <c:pt idx="4">
                  <c:v>588335.62074074079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B72-284E-A91D-44E12A245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22321168"/>
        <c:axId val="2022331568"/>
      </c:barChart>
      <c:catAx>
        <c:axId val="2022321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2331568"/>
        <c:crosses val="autoZero"/>
        <c:auto val="1"/>
        <c:lblAlgn val="ctr"/>
        <c:lblOffset val="100"/>
        <c:noMultiLvlLbl val="0"/>
      </c:catAx>
      <c:valAx>
        <c:axId val="2022331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&quot;$&quot;* #,##0.00_);_(&quot;$&quot;* \(#,##0.00\);_(&quot;$&quot;* &quot;-&quot;??_);_(@_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22321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96875" y="692150"/>
            <a:ext cx="6157913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6" tIns="92476" rIns="92476" bIns="92476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1102cf1b83_1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1102cf1b83_1_6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21102cf1b83_1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21102cf1b83_1_62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588338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12" name="Google Shape;1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48680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239570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  <p:sp>
        <p:nvSpPr>
          <p:cNvPr id="112" name="Google Shape;11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18df25a832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5288" y="692150"/>
            <a:ext cx="6159500" cy="34639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18df25a832_0_8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6" tIns="92476" rIns="92476" bIns="92476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title"/>
          </p:nvPr>
        </p:nvSpPr>
        <p:spPr>
          <a:xfrm>
            <a:off x="457200" y="680455"/>
            <a:ext cx="108966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0" y="6528435"/>
            <a:ext cx="4460400" cy="344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4300" tIns="64000" rIns="274300" bIns="64000" anchor="ctr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blipFill>
          <a:blip r:embed="rId2">
            <a:alphaModFix amt="50344"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0"/>
            <a:ext cx="10464798" cy="6858000"/>
          </a:xfrm>
          <a:custGeom>
            <a:avLst/>
            <a:gdLst/>
            <a:ahLst/>
            <a:cxnLst/>
            <a:rect l="l" t="t" r="r" b="b"/>
            <a:pathLst>
              <a:path w="10464798" h="6858000" extrusionOk="0">
                <a:moveTo>
                  <a:pt x="0" y="0"/>
                </a:moveTo>
                <a:lnTo>
                  <a:pt x="406398" y="0"/>
                </a:lnTo>
                <a:lnTo>
                  <a:pt x="5498904" y="0"/>
                </a:lnTo>
                <a:lnTo>
                  <a:pt x="5850595" y="0"/>
                </a:lnTo>
                <a:lnTo>
                  <a:pt x="10464798" y="0"/>
                </a:lnTo>
                <a:lnTo>
                  <a:pt x="8809500" y="6858000"/>
                </a:lnTo>
                <a:lnTo>
                  <a:pt x="5850595" y="6858000"/>
                </a:lnTo>
                <a:lnTo>
                  <a:pt x="3843605" y="6858000"/>
                </a:lnTo>
                <a:lnTo>
                  <a:pt x="40639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3"/>
          <p:cNvSpPr txBox="1">
            <a:spLocks noGrp="1"/>
          </p:cNvSpPr>
          <p:nvPr>
            <p:ph type="body" idx="1"/>
          </p:nvPr>
        </p:nvSpPr>
        <p:spPr>
          <a:xfrm>
            <a:off x="457200" y="1874966"/>
            <a:ext cx="7530300" cy="11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182875" bIns="0" anchor="b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2"/>
          </p:nvPr>
        </p:nvSpPr>
        <p:spPr>
          <a:xfrm>
            <a:off x="457200" y="3429374"/>
            <a:ext cx="6159600" cy="4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7C7C7"/>
              </a:buClr>
              <a:buSzPts val="2300"/>
              <a:buNone/>
              <a:defRPr sz="2300">
                <a:solidFill>
                  <a:srgbClr val="C7C7C7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457200" y="3182248"/>
            <a:ext cx="471600" cy="9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3"/>
          <p:cNvSpPr txBox="1">
            <a:spLocks noGrp="1"/>
          </p:cNvSpPr>
          <p:nvPr>
            <p:ph type="body" idx="3"/>
          </p:nvPr>
        </p:nvSpPr>
        <p:spPr>
          <a:xfrm>
            <a:off x="457199" y="6231067"/>
            <a:ext cx="7530300" cy="2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b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F8F8F"/>
              </a:buClr>
              <a:buSzPts val="1800"/>
              <a:buNone/>
              <a:defRPr sz="1800" b="1">
                <a:solidFill>
                  <a:srgbClr val="8F8F8F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457200" y="1331912"/>
            <a:ext cx="471600" cy="93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457200" y="702135"/>
            <a:ext cx="108966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b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Pts val="3400"/>
              <a:buNone/>
              <a:defRPr sz="34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2"/>
          </p:nvPr>
        </p:nvSpPr>
        <p:spPr>
          <a:xfrm>
            <a:off x="1524000" y="1524000"/>
            <a:ext cx="9829800" cy="464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3"/>
          </p:nvPr>
        </p:nvSpPr>
        <p:spPr>
          <a:xfrm>
            <a:off x="0" y="6534055"/>
            <a:ext cx="4460400" cy="32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4300" tIns="64000" rIns="274300" bIns="64000" anchor="t" anchorCtr="0">
            <a:sp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5"/>
          <p:cNvPicPr preferRelativeResize="0"/>
          <p:nvPr/>
        </p:nvPicPr>
        <p:blipFill rotWithShape="1">
          <a:blip r:embed="rId2">
            <a:alphaModFix/>
          </a:blip>
          <a:srcRect r="4479"/>
          <a:stretch/>
        </p:blipFill>
        <p:spPr>
          <a:xfrm>
            <a:off x="0" y="0"/>
            <a:ext cx="116458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5"/>
          <p:cNvSpPr/>
          <p:nvPr/>
        </p:nvSpPr>
        <p:spPr>
          <a:xfrm>
            <a:off x="469900" y="1104900"/>
            <a:ext cx="10210800" cy="46482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5"/>
          <p:cNvSpPr txBox="1">
            <a:spLocks noGrp="1"/>
          </p:cNvSpPr>
          <p:nvPr>
            <p:ph type="body" idx="1"/>
          </p:nvPr>
        </p:nvSpPr>
        <p:spPr>
          <a:xfrm>
            <a:off x="965200" y="3128918"/>
            <a:ext cx="90804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ctr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charts">
  <p:cSld name="2 char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>
            <a:spLocks noGrp="1"/>
          </p:cNvSpPr>
          <p:nvPr>
            <p:ph type="chart" idx="2"/>
          </p:nvPr>
        </p:nvSpPr>
        <p:spPr>
          <a:xfrm>
            <a:off x="457200" y="1530523"/>
            <a:ext cx="5429100" cy="4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1" name="Google Shape;31;p6"/>
          <p:cNvSpPr>
            <a:spLocks noGrp="1"/>
          </p:cNvSpPr>
          <p:nvPr>
            <p:ph type="chart" idx="3"/>
          </p:nvPr>
        </p:nvSpPr>
        <p:spPr>
          <a:xfrm>
            <a:off x="6438900" y="1530523"/>
            <a:ext cx="4914900" cy="46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457200" y="702135"/>
            <a:ext cx="108966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b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Pts val="3400"/>
              <a:buNone/>
              <a:defRPr sz="34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4"/>
          </p:nvPr>
        </p:nvSpPr>
        <p:spPr>
          <a:xfrm>
            <a:off x="0" y="6534835"/>
            <a:ext cx="4460400" cy="32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4300" tIns="64000" rIns="274300" bIns="640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Custom Layout">
  <p:cSld name="1_Custom Layou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-9939"/>
            <a:ext cx="12192000" cy="6858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9" name="Google Shape;39;p8" descr="UW–Madison logo with white text on a red backgroun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57092" y="2911281"/>
            <a:ext cx="3077818" cy="1035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hart">
  <p:cSld name="Title and Char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0"/>
          <p:cNvSpPr txBox="1">
            <a:spLocks noGrp="1"/>
          </p:cNvSpPr>
          <p:nvPr>
            <p:ph type="body" idx="1"/>
          </p:nvPr>
        </p:nvSpPr>
        <p:spPr>
          <a:xfrm>
            <a:off x="457200" y="702135"/>
            <a:ext cx="108966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b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Pts val="3400"/>
              <a:buNone/>
              <a:defRPr sz="3400" b="1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body" idx="2"/>
          </p:nvPr>
        </p:nvSpPr>
        <p:spPr>
          <a:xfrm>
            <a:off x="0" y="6534055"/>
            <a:ext cx="4460400" cy="32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4300" tIns="64000" rIns="274300" bIns="64000" anchor="t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10"/>
          <p:cNvSpPr>
            <a:spLocks noGrp="1"/>
          </p:cNvSpPr>
          <p:nvPr>
            <p:ph type="chart" idx="3"/>
          </p:nvPr>
        </p:nvSpPr>
        <p:spPr>
          <a:xfrm>
            <a:off x="1524000" y="1523999"/>
            <a:ext cx="9829800" cy="46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ustom Layout">
  <p:cSld name="Custom Layou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/>
          <p:nvPr/>
        </p:nvSpPr>
        <p:spPr>
          <a:xfrm>
            <a:off x="0" y="-9939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12" descr="UW–Madison logo with white text on a red backgroun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557092" y="2911281"/>
            <a:ext cx="3077818" cy="10354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 type="obj">
  <p:cSld name="OBJEC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9" name="Google Shape;59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 type="title">
  <p:cSld name="TITLE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6" name="Google Shape;66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680455"/>
            <a:ext cx="108966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b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400"/>
              <a:buFont typeface="Red Hat Display"/>
              <a:buNone/>
              <a:defRPr sz="3400" b="1" i="0" u="none" strike="noStrike" cap="none">
                <a:solidFill>
                  <a:srgbClr val="35353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24000"/>
            <a:ext cx="10896600" cy="177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>
            <a:lvl1pPr marL="457200" marR="0" lvl="0" indent="-3937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53535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marL="914400" marR="0" lvl="1" indent="-3619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353535"/>
                </a:solidFill>
                <a:latin typeface="Red Hat Text"/>
                <a:ea typeface="Red Hat Text"/>
                <a:cs typeface="Red Hat Text"/>
                <a:sym typeface="Red Hat Tex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0" y="6543580"/>
            <a:ext cx="1116000" cy="3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274300" tIns="45700" rIns="274300" bIns="45700" anchor="ctr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chemeClr val="lt1"/>
                </a:solidFill>
                <a:latin typeface="Red Hat Text"/>
                <a:ea typeface="Red Hat Text"/>
                <a:cs typeface="Red Hat Text"/>
                <a:sym typeface="Red Hat Text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9" name="Google Shape;9;p1"/>
          <p:cNvSpPr/>
          <p:nvPr/>
        </p:nvSpPr>
        <p:spPr>
          <a:xfrm>
            <a:off x="11647553" y="0"/>
            <a:ext cx="570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Google Shape;10;p1" descr="UW–Madison crest logo in red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704812" y="222225"/>
            <a:ext cx="456120" cy="716765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6" r:id="rId7"/>
    <p:sldLayoutId id="2147483658" r:id="rId8"/>
    <p:sldLayoutId id="2147483659" r:id="rId9"/>
    <p:sldLayoutId id="214748366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>
          <p15:clr>
            <a:srgbClr val="F26B43"/>
          </p15:clr>
        </p15:guide>
        <p15:guide id="2" pos="72">
          <p15:clr>
            <a:srgbClr val="F26B43"/>
          </p15:clr>
        </p15:guide>
        <p15:guide id="3" pos="7608">
          <p15:clr>
            <a:srgbClr val="F26B43"/>
          </p15:clr>
        </p15:guide>
        <p15:guide id="4" orient="horz" pos="4248">
          <p15:clr>
            <a:srgbClr val="F26B43"/>
          </p15:clr>
        </p15:guide>
        <p15:guide id="5" pos="288">
          <p15:clr>
            <a:srgbClr val="F26B43"/>
          </p15:clr>
        </p15:guide>
        <p15:guide id="6" orient="horz" pos="768">
          <p15:clr>
            <a:srgbClr val="F26B43"/>
          </p15:clr>
        </p15:guide>
        <p15:guide id="7" orient="horz" pos="960">
          <p15:clr>
            <a:srgbClr val="F26B43"/>
          </p15:clr>
        </p15:guide>
        <p15:guide id="8" orient="horz" pos="1152">
          <p15:clr>
            <a:srgbClr val="F26B43"/>
          </p15:clr>
        </p15:guide>
        <p15:guide id="9" orient="horz" pos="3888">
          <p15:clr>
            <a:srgbClr val="F26B43"/>
          </p15:clr>
        </p15:guide>
        <p15:guide id="10" pos="9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457200" y="1746891"/>
            <a:ext cx="8708400" cy="728384"/>
          </a:xfrm>
          <a:prstGeom prst="rect">
            <a:avLst/>
          </a:prstGeom>
        </p:spPr>
        <p:txBody>
          <a:bodyPr spcFirstLastPara="1" wrap="square" lIns="0" tIns="45700" rIns="182875" bIns="0" anchor="b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NIH Funding Snapshot - SMPH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>
            <a:spLocks noGrp="1"/>
          </p:cNvSpPr>
          <p:nvPr>
            <p:ph type="body" idx="1"/>
          </p:nvPr>
        </p:nvSpPr>
        <p:spPr>
          <a:xfrm>
            <a:off x="338537" y="876220"/>
            <a:ext cx="8708400" cy="1836380"/>
          </a:xfrm>
          <a:prstGeom prst="rect">
            <a:avLst/>
          </a:prstGeom>
        </p:spPr>
        <p:txBody>
          <a:bodyPr spcFirstLastPara="1" wrap="square" lIns="0" tIns="45700" rIns="182875" bIns="0" anchor="b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Goal – Assess strengths, weaknesses, opportunities for NIH funding at SMPH</a:t>
            </a:r>
          </a:p>
        </p:txBody>
      </p:sp>
    </p:spTree>
    <p:extLst>
      <p:ext uri="{BB962C8B-B14F-4D97-AF65-F5344CB8AC3E}">
        <p14:creationId xmlns:p14="http://schemas.microsoft.com/office/powerpoint/2010/main" val="3948241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body" idx="1"/>
          </p:nvPr>
        </p:nvSpPr>
        <p:spPr>
          <a:xfrm>
            <a:off x="457200" y="272046"/>
            <a:ext cx="10896600" cy="645285"/>
          </a:xfrm>
          <a:prstGeom prst="rect">
            <a:avLst/>
          </a:prstGeom>
        </p:spPr>
        <p:txBody>
          <a:bodyPr spcFirstLastPara="1" wrap="square" lIns="0" tIns="45700" rIns="91425" bIns="0" anchor="b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NIH Funding across its 25 Institutes in $ (FY22)</a:t>
            </a:r>
            <a:endParaRPr dirty="0"/>
          </a:p>
        </p:txBody>
      </p:sp>
      <p:pic>
        <p:nvPicPr>
          <p:cNvPr id="118" name="Google Shape;11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975" y="1311054"/>
            <a:ext cx="9577916" cy="48029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74370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2453C8-2818-E6BD-DFCD-85A41EEA5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303454"/>
            <a:ext cx="7941365" cy="1299823"/>
          </a:xfrm>
        </p:spPr>
        <p:txBody>
          <a:bodyPr/>
          <a:lstStyle/>
          <a:p>
            <a:r>
              <a:rPr lang="en-US" dirty="0"/>
              <a:t>Comparison/Peer Institutions</a:t>
            </a:r>
          </a:p>
          <a:p>
            <a:r>
              <a:rPr lang="en-US" sz="3200" b="0" dirty="0"/>
              <a:t>(schools of medicine and public health)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D4A098-4F79-0215-9071-5E89D171AE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199" y="3429374"/>
            <a:ext cx="7814282" cy="2672486"/>
          </a:xfrm>
        </p:spPr>
        <p:txBody>
          <a:bodyPr/>
          <a:lstStyle/>
          <a:p>
            <a:r>
              <a:rPr lang="en-US" sz="2800" dirty="0"/>
              <a:t>Pittsburgh -      #6 (</a:t>
            </a:r>
            <a:r>
              <a:rPr lang="en-US" sz="2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675 tenure-track faculty</a:t>
            </a:r>
            <a:r>
              <a:rPr lang="en-US" sz="2800" dirty="0"/>
              <a:t>)</a:t>
            </a:r>
          </a:p>
          <a:p>
            <a:r>
              <a:rPr lang="en-US" sz="2800" dirty="0"/>
              <a:t>Michigan - 	#14 (</a:t>
            </a:r>
            <a:r>
              <a:rPr lang="en-US" sz="2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883  TT faculty</a:t>
            </a:r>
            <a:r>
              <a:rPr lang="en-US" sz="2800" dirty="0"/>
              <a:t>)</a:t>
            </a:r>
          </a:p>
          <a:p>
            <a:r>
              <a:rPr lang="en-US" sz="2800" dirty="0"/>
              <a:t>Northwestern - #16 (</a:t>
            </a:r>
            <a:r>
              <a:rPr lang="en-US" sz="2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387 TT faculty</a:t>
            </a:r>
            <a:r>
              <a:rPr lang="en-US" sz="2800" dirty="0"/>
              <a:t>)</a:t>
            </a:r>
          </a:p>
          <a:p>
            <a:r>
              <a:rPr lang="en-US" sz="2800" dirty="0"/>
              <a:t>Minnesota -       #21 (</a:t>
            </a:r>
            <a:r>
              <a:rPr lang="en-US" sz="2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436 TT faculty</a:t>
            </a:r>
            <a:r>
              <a:rPr lang="en-US" sz="2800" dirty="0"/>
              <a:t>)</a:t>
            </a:r>
          </a:p>
          <a:p>
            <a:r>
              <a:rPr lang="en-US" sz="2800" dirty="0"/>
              <a:t>UW-Madison - #28 (</a:t>
            </a:r>
            <a:r>
              <a:rPr lang="en-US" sz="28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461 TT faculty</a:t>
            </a:r>
            <a:r>
              <a:rPr lang="en-US" sz="2800" dirty="0"/>
              <a:t>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3EBCC20-07C9-C98A-E3EC-AFAC85A665A5}"/>
              </a:ext>
            </a:extLst>
          </p:cNvPr>
          <p:cNvSpPr/>
          <p:nvPr/>
        </p:nvSpPr>
        <p:spPr>
          <a:xfrm>
            <a:off x="0" y="6543105"/>
            <a:ext cx="3509818" cy="3148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2022 BRIMR Rankings</a:t>
            </a:r>
          </a:p>
        </p:txBody>
      </p:sp>
    </p:spTree>
    <p:extLst>
      <p:ext uri="{BB962C8B-B14F-4D97-AF65-F5344CB8AC3E}">
        <p14:creationId xmlns:p14="http://schemas.microsoft.com/office/powerpoint/2010/main" val="15102375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457200" y="574050"/>
            <a:ext cx="10896600" cy="645285"/>
          </a:xfrm>
          <a:prstGeom prst="rect">
            <a:avLst/>
          </a:prstGeom>
        </p:spPr>
        <p:txBody>
          <a:bodyPr spcFirstLastPara="1" wrap="square" lIns="0" tIns="45700" rIns="91425" bIns="0" anchor="b" anchorCtr="0">
            <a:spAutoFit/>
          </a:bodyPr>
          <a:lstStyle/>
          <a:p>
            <a:pPr marL="0" lvl="0" indent="0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Total Funding from NIH Institutes, FY 22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1D51F6-16BD-4CAB-9C10-3DF2C60BBF73}"/>
              </a:ext>
            </a:extLst>
          </p:cNvPr>
          <p:cNvSpPr/>
          <p:nvPr/>
        </p:nvSpPr>
        <p:spPr>
          <a:xfrm>
            <a:off x="0" y="6543105"/>
            <a:ext cx="3509818" cy="3148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from NIH Reporter Website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9CDAF196-EC05-4C18-E1D9-716133962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3988488"/>
              </p:ext>
            </p:extLst>
          </p:nvPr>
        </p:nvGraphicFramePr>
        <p:xfrm>
          <a:off x="457199" y="1521690"/>
          <a:ext cx="7467601" cy="4500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BF9362A0-67B0-F919-B152-73261DBA30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949195"/>
              </p:ext>
            </p:extLst>
          </p:nvPr>
        </p:nvGraphicFramePr>
        <p:xfrm>
          <a:off x="8093141" y="2579689"/>
          <a:ext cx="3158836" cy="2897165"/>
        </p:xfrm>
        <a:graphic>
          <a:graphicData uri="http://schemas.openxmlformats.org/drawingml/2006/table">
            <a:tbl>
              <a:tblPr firstRow="1" bandRow="1">
                <a:tableStyleId>{4E919421-085F-4AA1-89A8-0396BFC6D551}</a:tableStyleId>
              </a:tblPr>
              <a:tblGrid>
                <a:gridCol w="1579418">
                  <a:extLst>
                    <a:ext uri="{9D8B030D-6E8A-4147-A177-3AD203B41FA5}">
                      <a16:colId xmlns:a16="http://schemas.microsoft.com/office/drawing/2014/main" val="2029338128"/>
                    </a:ext>
                  </a:extLst>
                </a:gridCol>
                <a:gridCol w="1579418">
                  <a:extLst>
                    <a:ext uri="{9D8B030D-6E8A-4147-A177-3AD203B41FA5}">
                      <a16:colId xmlns:a16="http://schemas.microsoft.com/office/drawing/2014/main" val="2242408923"/>
                    </a:ext>
                  </a:extLst>
                </a:gridCol>
              </a:tblGrid>
              <a:tr h="47580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School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Total $ Amount of Funding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114582"/>
                  </a:ext>
                </a:extLst>
              </a:tr>
              <a:tr h="475801">
                <a:tc>
                  <a:txBody>
                    <a:bodyPr/>
                    <a:lstStyle/>
                    <a:p>
                      <a:r>
                        <a:rPr lang="en-US" sz="1250" dirty="0"/>
                        <a:t>UW MADISON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dirty="0"/>
                        <a:t> $184,413,732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687034"/>
                  </a:ext>
                </a:extLst>
              </a:tr>
              <a:tr h="475801">
                <a:tc>
                  <a:txBody>
                    <a:bodyPr/>
                    <a:lstStyle/>
                    <a:p>
                      <a:r>
                        <a:rPr lang="en-US" sz="1250" dirty="0"/>
                        <a:t>MICHIGAN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dirty="0"/>
                        <a:t> $330,997,064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74954"/>
                  </a:ext>
                </a:extLst>
              </a:tr>
              <a:tr h="475801">
                <a:tc>
                  <a:txBody>
                    <a:bodyPr/>
                    <a:lstStyle/>
                    <a:p>
                      <a:r>
                        <a:rPr lang="en-US" sz="1250" dirty="0"/>
                        <a:t>MINNESOTA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dirty="0"/>
                        <a:t> $193,214,455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102844"/>
                  </a:ext>
                </a:extLst>
              </a:tr>
              <a:tr h="475801">
                <a:tc>
                  <a:txBody>
                    <a:bodyPr/>
                    <a:lstStyle/>
                    <a:p>
                      <a:r>
                        <a:rPr lang="en-US" sz="1250" dirty="0"/>
                        <a:t>NORTHWESTERN</a:t>
                      </a:r>
                    </a:p>
                    <a:p>
                      <a:endParaRPr lang="en-US" sz="12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dirty="0"/>
                        <a:t> $260,184,930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665693"/>
                  </a:ext>
                </a:extLst>
              </a:tr>
              <a:tr h="475801">
                <a:tc>
                  <a:txBody>
                    <a:bodyPr/>
                    <a:lstStyle/>
                    <a:p>
                      <a:r>
                        <a:rPr lang="en-US" sz="1250" dirty="0"/>
                        <a:t>PITTSBURGH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dirty="0"/>
                        <a:t> $397,126,544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22486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01FA716-3335-1AC3-39AA-D804C811A118}"/>
              </a:ext>
            </a:extLst>
          </p:cNvPr>
          <p:cNvSpPr txBox="1"/>
          <p:nvPr/>
        </p:nvSpPr>
        <p:spPr>
          <a:xfrm>
            <a:off x="6941820" y="2222216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63295A-1660-1C18-FC47-B8B97A9D78C0}"/>
              </a:ext>
            </a:extLst>
          </p:cNvPr>
          <p:cNvSpPr txBox="1"/>
          <p:nvPr/>
        </p:nvSpPr>
        <p:spPr>
          <a:xfrm>
            <a:off x="3059597" y="2724620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FBB034-6DCE-CCDC-2D0F-5B149CD4B90B}"/>
              </a:ext>
            </a:extLst>
          </p:cNvPr>
          <p:cNvSpPr txBox="1"/>
          <p:nvPr/>
        </p:nvSpPr>
        <p:spPr>
          <a:xfrm>
            <a:off x="5613176" y="3275111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85B1A6-A769-9814-4077-2932BDB835B8}"/>
              </a:ext>
            </a:extLst>
          </p:cNvPr>
          <p:cNvSpPr txBox="1"/>
          <p:nvPr/>
        </p:nvSpPr>
        <p:spPr>
          <a:xfrm>
            <a:off x="4325634" y="382468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D792D6-CA09-40DD-9112-46340E4F2A0D}"/>
              </a:ext>
            </a:extLst>
          </p:cNvPr>
          <p:cNvSpPr txBox="1"/>
          <p:nvPr/>
        </p:nvSpPr>
        <p:spPr>
          <a:xfrm>
            <a:off x="1808249" y="3924976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#28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EBF72F-59F3-4466-BF10-EBBDD52CDD39}"/>
              </a:ext>
            </a:extLst>
          </p:cNvPr>
          <p:cNvSpPr txBox="1"/>
          <p:nvPr/>
        </p:nvSpPr>
        <p:spPr>
          <a:xfrm>
            <a:off x="1748937" y="5898998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(461)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69B888-5800-1D39-0684-A6D86A567732}"/>
              </a:ext>
            </a:extLst>
          </p:cNvPr>
          <p:cNvSpPr txBox="1"/>
          <p:nvPr/>
        </p:nvSpPr>
        <p:spPr>
          <a:xfrm>
            <a:off x="3059597" y="5906324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(883)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C1D0BC-1E9F-B45A-F561-289728E9757F}"/>
              </a:ext>
            </a:extLst>
          </p:cNvPr>
          <p:cNvSpPr txBox="1"/>
          <p:nvPr/>
        </p:nvSpPr>
        <p:spPr>
          <a:xfrm>
            <a:off x="4325634" y="5906323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(436)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366C4D-6A2E-154E-9601-AA76FA10C136}"/>
              </a:ext>
            </a:extLst>
          </p:cNvPr>
          <p:cNvSpPr txBox="1"/>
          <p:nvPr/>
        </p:nvSpPr>
        <p:spPr>
          <a:xfrm>
            <a:off x="5583081" y="5907779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(387)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203732-FF5D-81CC-088A-3430C7A38914}"/>
              </a:ext>
            </a:extLst>
          </p:cNvPr>
          <p:cNvSpPr txBox="1"/>
          <p:nvPr/>
        </p:nvSpPr>
        <p:spPr>
          <a:xfrm>
            <a:off x="6840528" y="5909235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(675)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>
            <a:off x="457200" y="574050"/>
            <a:ext cx="10896600" cy="645285"/>
          </a:xfrm>
          <a:prstGeom prst="rect">
            <a:avLst/>
          </a:prstGeom>
        </p:spPr>
        <p:txBody>
          <a:bodyPr spcFirstLastPara="1" wrap="square" lIns="0" tIns="45700" rIns="91425" bIns="0" anchor="b" anchorCtr="0">
            <a:spAutoFit/>
          </a:bodyPr>
          <a:lstStyle/>
          <a:p>
            <a:pPr marL="0" lvl="0" indent="0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dirty="0"/>
              <a:t>Total Funding from NIH Institutes, FY 22</a:t>
            </a:r>
            <a:endParaRPr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91D51F6-16BD-4CAB-9C10-3DF2C60BBF73}"/>
              </a:ext>
            </a:extLst>
          </p:cNvPr>
          <p:cNvSpPr/>
          <p:nvPr/>
        </p:nvSpPr>
        <p:spPr>
          <a:xfrm>
            <a:off x="0" y="6543105"/>
            <a:ext cx="3509818" cy="31489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Data from NIH Reporter Website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BF9362A0-67B0-F919-B152-73261DBA30B4}"/>
              </a:ext>
            </a:extLst>
          </p:cNvPr>
          <p:cNvGraphicFramePr>
            <a:graphicFrameLocks noGrp="1"/>
          </p:cNvGraphicFramePr>
          <p:nvPr/>
        </p:nvGraphicFramePr>
        <p:xfrm>
          <a:off x="8093141" y="2579689"/>
          <a:ext cx="3158836" cy="2897165"/>
        </p:xfrm>
        <a:graphic>
          <a:graphicData uri="http://schemas.openxmlformats.org/drawingml/2006/table">
            <a:tbl>
              <a:tblPr firstRow="1" bandRow="1">
                <a:tableStyleId>{4E919421-085F-4AA1-89A8-0396BFC6D551}</a:tableStyleId>
              </a:tblPr>
              <a:tblGrid>
                <a:gridCol w="1579418">
                  <a:extLst>
                    <a:ext uri="{9D8B030D-6E8A-4147-A177-3AD203B41FA5}">
                      <a16:colId xmlns:a16="http://schemas.microsoft.com/office/drawing/2014/main" val="2029338128"/>
                    </a:ext>
                  </a:extLst>
                </a:gridCol>
                <a:gridCol w="1579418">
                  <a:extLst>
                    <a:ext uri="{9D8B030D-6E8A-4147-A177-3AD203B41FA5}">
                      <a16:colId xmlns:a16="http://schemas.microsoft.com/office/drawing/2014/main" val="2242408923"/>
                    </a:ext>
                  </a:extLst>
                </a:gridCol>
              </a:tblGrid>
              <a:tr h="475801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School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Total $ Amount of Funding</a:t>
                      </a:r>
                    </a:p>
                  </a:txBody>
                  <a:tcPr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2114582"/>
                  </a:ext>
                </a:extLst>
              </a:tr>
              <a:tr h="475801">
                <a:tc>
                  <a:txBody>
                    <a:bodyPr/>
                    <a:lstStyle/>
                    <a:p>
                      <a:r>
                        <a:rPr lang="en-US" sz="1250" dirty="0"/>
                        <a:t>UW MADISON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dirty="0"/>
                        <a:t> $184,413,732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687034"/>
                  </a:ext>
                </a:extLst>
              </a:tr>
              <a:tr h="475801">
                <a:tc>
                  <a:txBody>
                    <a:bodyPr/>
                    <a:lstStyle/>
                    <a:p>
                      <a:r>
                        <a:rPr lang="en-US" sz="1250" dirty="0"/>
                        <a:t>MICHIGAN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dirty="0"/>
                        <a:t> $330,997,064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774954"/>
                  </a:ext>
                </a:extLst>
              </a:tr>
              <a:tr h="475801">
                <a:tc>
                  <a:txBody>
                    <a:bodyPr/>
                    <a:lstStyle/>
                    <a:p>
                      <a:r>
                        <a:rPr lang="en-US" sz="1250" dirty="0"/>
                        <a:t>MINNESOTA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dirty="0"/>
                        <a:t> $193,214,455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102844"/>
                  </a:ext>
                </a:extLst>
              </a:tr>
              <a:tr h="475801">
                <a:tc>
                  <a:txBody>
                    <a:bodyPr/>
                    <a:lstStyle/>
                    <a:p>
                      <a:r>
                        <a:rPr lang="en-US" sz="1250" dirty="0"/>
                        <a:t>NORTHWESTERN</a:t>
                      </a:r>
                    </a:p>
                    <a:p>
                      <a:endParaRPr lang="en-US" sz="12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dirty="0"/>
                        <a:t> $260,184,930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665693"/>
                  </a:ext>
                </a:extLst>
              </a:tr>
              <a:tr h="475801">
                <a:tc>
                  <a:txBody>
                    <a:bodyPr/>
                    <a:lstStyle/>
                    <a:p>
                      <a:r>
                        <a:rPr lang="en-US" sz="1250" dirty="0"/>
                        <a:t>PITTSBURGH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50" dirty="0"/>
                        <a:t> $397,126,544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224865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69EBF72F-59F3-4466-BF10-EBBDD52CDD39}"/>
              </a:ext>
            </a:extLst>
          </p:cNvPr>
          <p:cNvSpPr txBox="1"/>
          <p:nvPr/>
        </p:nvSpPr>
        <p:spPr>
          <a:xfrm>
            <a:off x="1748937" y="5898998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(461)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69B888-5800-1D39-0684-A6D86A567732}"/>
              </a:ext>
            </a:extLst>
          </p:cNvPr>
          <p:cNvSpPr txBox="1"/>
          <p:nvPr/>
        </p:nvSpPr>
        <p:spPr>
          <a:xfrm>
            <a:off x="3059597" y="5906324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(883)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C1D0BC-1E9F-B45A-F561-289728E9757F}"/>
              </a:ext>
            </a:extLst>
          </p:cNvPr>
          <p:cNvSpPr txBox="1"/>
          <p:nvPr/>
        </p:nvSpPr>
        <p:spPr>
          <a:xfrm>
            <a:off x="4325634" y="5906323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(436)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C366C4D-6A2E-154E-9601-AA76FA10C136}"/>
              </a:ext>
            </a:extLst>
          </p:cNvPr>
          <p:cNvSpPr txBox="1"/>
          <p:nvPr/>
        </p:nvSpPr>
        <p:spPr>
          <a:xfrm>
            <a:off x="5583081" y="5907779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(387)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F203732-FF5D-81CC-088A-3430C7A38914}"/>
              </a:ext>
            </a:extLst>
          </p:cNvPr>
          <p:cNvSpPr txBox="1"/>
          <p:nvPr/>
        </p:nvSpPr>
        <p:spPr>
          <a:xfrm>
            <a:off x="6840528" y="5909235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(675)</a:t>
            </a:r>
          </a:p>
        </p:txBody>
      </p:sp>
      <p:graphicFrame>
        <p:nvGraphicFramePr>
          <p:cNvPr id="15" name="Chart 14">
            <a:extLst>
              <a:ext uri="{FF2B5EF4-FFF2-40B4-BE49-F238E27FC236}">
                <a16:creationId xmlns:a16="http://schemas.microsoft.com/office/drawing/2014/main" id="{5AE89913-8CF0-E9D7-BD72-444FADB0A0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3836075"/>
              </p:ext>
            </p:extLst>
          </p:nvPr>
        </p:nvGraphicFramePr>
        <p:xfrm>
          <a:off x="781179" y="1586443"/>
          <a:ext cx="7088909" cy="42695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691F848C-FC82-3FC8-FBBC-CAEED6C8637B}"/>
              </a:ext>
            </a:extLst>
          </p:cNvPr>
          <p:cNvSpPr txBox="1"/>
          <p:nvPr/>
        </p:nvSpPr>
        <p:spPr>
          <a:xfrm>
            <a:off x="2099354" y="3567308"/>
            <a:ext cx="383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#4</a:t>
            </a:r>
          </a:p>
        </p:txBody>
      </p:sp>
    </p:spTree>
    <p:extLst>
      <p:ext uri="{BB962C8B-B14F-4D97-AF65-F5344CB8AC3E}">
        <p14:creationId xmlns:p14="http://schemas.microsoft.com/office/powerpoint/2010/main" val="38985028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body" idx="1"/>
          </p:nvPr>
        </p:nvSpPr>
        <p:spPr>
          <a:xfrm>
            <a:off x="315705" y="179824"/>
            <a:ext cx="10990308" cy="562185"/>
          </a:xfrm>
          <a:prstGeom prst="rect">
            <a:avLst/>
          </a:prstGeom>
        </p:spPr>
        <p:txBody>
          <a:bodyPr spcFirstLastPara="1" wrap="square" lIns="0" tIns="45700" rIns="91425" bIns="0" anchor="b" anchorCtr="0">
            <a:sp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2800" dirty="0"/>
              <a:t>UW-Madison Normalized Ranking at each Institute in $ (FY22)</a:t>
            </a:r>
            <a:endParaRPr sz="2800" dirty="0"/>
          </a:p>
        </p:txBody>
      </p:sp>
      <p:pic>
        <p:nvPicPr>
          <p:cNvPr id="118" name="Google Shape;11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975" y="1311054"/>
            <a:ext cx="9577916" cy="48029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E19F42D-829D-36F7-D11B-174593753F79}"/>
              </a:ext>
            </a:extLst>
          </p:cNvPr>
          <p:cNvSpPr txBox="1"/>
          <p:nvPr/>
        </p:nvSpPr>
        <p:spPr>
          <a:xfrm>
            <a:off x="895927" y="1157165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#2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B58F2D-84C0-D0AD-6D17-1C36D85D465A}"/>
              </a:ext>
            </a:extLst>
          </p:cNvPr>
          <p:cNvSpPr txBox="1"/>
          <p:nvPr/>
        </p:nvSpPr>
        <p:spPr>
          <a:xfrm>
            <a:off x="4244115" y="4431455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#2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57453A-8FF3-8B7D-CA03-074828112A39}"/>
              </a:ext>
            </a:extLst>
          </p:cNvPr>
          <p:cNvSpPr txBox="1"/>
          <p:nvPr/>
        </p:nvSpPr>
        <p:spPr>
          <a:xfrm>
            <a:off x="1288468" y="1503527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#3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5B0066-A165-9762-F7AF-500E312B6936}"/>
              </a:ext>
            </a:extLst>
          </p:cNvPr>
          <p:cNvSpPr txBox="1"/>
          <p:nvPr/>
        </p:nvSpPr>
        <p:spPr>
          <a:xfrm>
            <a:off x="4989755" y="4959414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#3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FA59DE-A743-7A8E-5FF9-C6A64B900CC3}"/>
              </a:ext>
            </a:extLst>
          </p:cNvPr>
          <p:cNvSpPr txBox="1"/>
          <p:nvPr/>
        </p:nvSpPr>
        <p:spPr>
          <a:xfrm>
            <a:off x="2036487" y="3115613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#5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3744E7-5ACA-8FA1-C464-3252D822B2A2}"/>
              </a:ext>
            </a:extLst>
          </p:cNvPr>
          <p:cNvSpPr txBox="1"/>
          <p:nvPr/>
        </p:nvSpPr>
        <p:spPr>
          <a:xfrm>
            <a:off x="2394758" y="3850669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#1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4CFC7A-F834-C691-8B92-CDE5C38F87C4}"/>
              </a:ext>
            </a:extLst>
          </p:cNvPr>
          <p:cNvSpPr txBox="1"/>
          <p:nvPr/>
        </p:nvSpPr>
        <p:spPr>
          <a:xfrm rot="16200000">
            <a:off x="1903556" y="3184859"/>
            <a:ext cx="1331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 (UW-1 grant)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224338-533C-B908-EA74-EC64FDEE82F7}"/>
              </a:ext>
            </a:extLst>
          </p:cNvPr>
          <p:cNvSpPr txBox="1"/>
          <p:nvPr/>
        </p:nvSpPr>
        <p:spPr>
          <a:xfrm>
            <a:off x="2768998" y="3850668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#5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8EFFA5-6BAC-5D85-FA99-04AED71A8A13}"/>
              </a:ext>
            </a:extLst>
          </p:cNvPr>
          <p:cNvSpPr txBox="1"/>
          <p:nvPr/>
        </p:nvSpPr>
        <p:spPr>
          <a:xfrm>
            <a:off x="3143238" y="4121473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#5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132626-27AD-45AB-FEE9-26FC8319B0F9}"/>
              </a:ext>
            </a:extLst>
          </p:cNvPr>
          <p:cNvSpPr txBox="1"/>
          <p:nvPr/>
        </p:nvSpPr>
        <p:spPr>
          <a:xfrm>
            <a:off x="3505960" y="4123691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#5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86049B6-0D4F-7D71-73E0-285501C70F01}"/>
              </a:ext>
            </a:extLst>
          </p:cNvPr>
          <p:cNvSpPr txBox="1"/>
          <p:nvPr/>
        </p:nvSpPr>
        <p:spPr>
          <a:xfrm>
            <a:off x="3889398" y="4380574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#1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11831D8-AD2D-2B85-1445-AFFC560EB26F}"/>
              </a:ext>
            </a:extLst>
          </p:cNvPr>
          <p:cNvSpPr txBox="1"/>
          <p:nvPr/>
        </p:nvSpPr>
        <p:spPr>
          <a:xfrm>
            <a:off x="4623095" y="4510983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#5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9B319C-7992-56D5-2626-CA6E67607CF8}"/>
              </a:ext>
            </a:extLst>
          </p:cNvPr>
          <p:cNvSpPr txBox="1"/>
          <p:nvPr/>
        </p:nvSpPr>
        <p:spPr>
          <a:xfrm>
            <a:off x="5340692" y="4959414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#1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2FC9E5-C285-9FAD-2970-2A7D8E4C310E}"/>
              </a:ext>
            </a:extLst>
          </p:cNvPr>
          <p:cNvSpPr txBox="1"/>
          <p:nvPr/>
        </p:nvSpPr>
        <p:spPr>
          <a:xfrm>
            <a:off x="5728448" y="4986938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#5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9A29EEA-FBD2-27C7-51F7-83140E346E83}"/>
              </a:ext>
            </a:extLst>
          </p:cNvPr>
          <p:cNvSpPr txBox="1"/>
          <p:nvPr/>
        </p:nvSpPr>
        <p:spPr>
          <a:xfrm>
            <a:off x="6111886" y="5106434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#5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1D736AB-F957-DD25-855D-07D24403F8CB}"/>
              </a:ext>
            </a:extLst>
          </p:cNvPr>
          <p:cNvSpPr txBox="1"/>
          <p:nvPr/>
        </p:nvSpPr>
        <p:spPr>
          <a:xfrm>
            <a:off x="6463587" y="5113302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#4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7C5C83-8490-BCE0-777A-C1E1503DE1D8}"/>
              </a:ext>
            </a:extLst>
          </p:cNvPr>
          <p:cNvSpPr txBox="1"/>
          <p:nvPr/>
        </p:nvSpPr>
        <p:spPr>
          <a:xfrm>
            <a:off x="6827727" y="5150477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#5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CD38C2-C81A-AE14-76F2-782524D04AE6}"/>
              </a:ext>
            </a:extLst>
          </p:cNvPr>
          <p:cNvSpPr txBox="1"/>
          <p:nvPr/>
        </p:nvSpPr>
        <p:spPr>
          <a:xfrm>
            <a:off x="7568108" y="5190023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#2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9DBF1A-E3E0-01A7-5DEF-020DCF2890A5}"/>
              </a:ext>
            </a:extLst>
          </p:cNvPr>
          <p:cNvSpPr txBox="1"/>
          <p:nvPr/>
        </p:nvSpPr>
        <p:spPr>
          <a:xfrm>
            <a:off x="7208025" y="5187652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#2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5134ADE-ECC3-EA00-DA15-E58442F58AB4}"/>
              </a:ext>
            </a:extLst>
          </p:cNvPr>
          <p:cNvSpPr txBox="1"/>
          <p:nvPr/>
        </p:nvSpPr>
        <p:spPr>
          <a:xfrm>
            <a:off x="7934140" y="5205144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#4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A47031-CE5F-2F68-69F8-34F2702D2B0A}"/>
              </a:ext>
            </a:extLst>
          </p:cNvPr>
          <p:cNvSpPr txBox="1"/>
          <p:nvPr/>
        </p:nvSpPr>
        <p:spPr>
          <a:xfrm>
            <a:off x="8326156" y="5221800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#5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42256D6-206E-B3A2-C2CB-0D67428AA568}"/>
              </a:ext>
            </a:extLst>
          </p:cNvPr>
          <p:cNvSpPr txBox="1"/>
          <p:nvPr/>
        </p:nvSpPr>
        <p:spPr>
          <a:xfrm>
            <a:off x="8683610" y="5243415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#3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F089293-0020-C2E0-3D8B-69901EC7F784}"/>
              </a:ext>
            </a:extLst>
          </p:cNvPr>
          <p:cNvSpPr txBox="1"/>
          <p:nvPr/>
        </p:nvSpPr>
        <p:spPr>
          <a:xfrm>
            <a:off x="9073800" y="5395643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#3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E6685C3-7403-9D0B-06DB-05AAC286F332}"/>
              </a:ext>
            </a:extLst>
          </p:cNvPr>
          <p:cNvSpPr txBox="1"/>
          <p:nvPr/>
        </p:nvSpPr>
        <p:spPr>
          <a:xfrm rot="16200000">
            <a:off x="8699009" y="4827183"/>
            <a:ext cx="1103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- Last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8A8F666-DCAA-89FE-AF01-FEB5280BF3E2}"/>
              </a:ext>
            </a:extLst>
          </p:cNvPr>
          <p:cNvSpPr txBox="1"/>
          <p:nvPr/>
        </p:nvSpPr>
        <p:spPr>
          <a:xfrm>
            <a:off x="9436386" y="5414777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#5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AEA1796-5CC7-E0E0-2D39-A4364F4AFFF7}"/>
              </a:ext>
            </a:extLst>
          </p:cNvPr>
          <p:cNvSpPr txBox="1"/>
          <p:nvPr/>
        </p:nvSpPr>
        <p:spPr>
          <a:xfrm>
            <a:off x="9807497" y="5467329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#5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B480F8-9B16-526F-967D-CF26108EB124}"/>
              </a:ext>
            </a:extLst>
          </p:cNvPr>
          <p:cNvSpPr/>
          <p:nvPr/>
        </p:nvSpPr>
        <p:spPr>
          <a:xfrm>
            <a:off x="2004699" y="3086168"/>
            <a:ext cx="372776" cy="29983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FF6F60-0CA4-CF3E-CD12-742868BA2E51}"/>
              </a:ext>
            </a:extLst>
          </p:cNvPr>
          <p:cNvSpPr/>
          <p:nvPr/>
        </p:nvSpPr>
        <p:spPr>
          <a:xfrm>
            <a:off x="2732682" y="3826564"/>
            <a:ext cx="372776" cy="225795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6100120-9A1A-BE27-6A11-E4759451C063}"/>
              </a:ext>
            </a:extLst>
          </p:cNvPr>
          <p:cNvSpPr/>
          <p:nvPr/>
        </p:nvSpPr>
        <p:spPr>
          <a:xfrm>
            <a:off x="3112521" y="4004556"/>
            <a:ext cx="372776" cy="2079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2C7B6A4-2855-3AE8-995D-618CBC23D0B5}"/>
              </a:ext>
            </a:extLst>
          </p:cNvPr>
          <p:cNvSpPr/>
          <p:nvPr/>
        </p:nvSpPr>
        <p:spPr>
          <a:xfrm>
            <a:off x="3492385" y="4004556"/>
            <a:ext cx="372776" cy="20799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0276549-6BAB-65C9-652D-B9F4209183B8}"/>
              </a:ext>
            </a:extLst>
          </p:cNvPr>
          <p:cNvSpPr/>
          <p:nvPr/>
        </p:nvSpPr>
        <p:spPr>
          <a:xfrm>
            <a:off x="4597794" y="4429248"/>
            <a:ext cx="372776" cy="165527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A57D538-285F-4A21-37DA-C50192180CC4}"/>
              </a:ext>
            </a:extLst>
          </p:cNvPr>
          <p:cNvSpPr/>
          <p:nvPr/>
        </p:nvSpPr>
        <p:spPr>
          <a:xfrm>
            <a:off x="5703203" y="4853940"/>
            <a:ext cx="372776" cy="126002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D7035B8-6F4D-60B2-0554-F8849F5F7B14}"/>
              </a:ext>
            </a:extLst>
          </p:cNvPr>
          <p:cNvSpPr/>
          <p:nvPr/>
        </p:nvSpPr>
        <p:spPr>
          <a:xfrm>
            <a:off x="6082838" y="5106434"/>
            <a:ext cx="372776" cy="10075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3C48F1F-FD4A-1B41-E332-B62E77EF72AA}"/>
              </a:ext>
            </a:extLst>
          </p:cNvPr>
          <p:cNvSpPr/>
          <p:nvPr/>
        </p:nvSpPr>
        <p:spPr>
          <a:xfrm>
            <a:off x="6774753" y="5187652"/>
            <a:ext cx="372776" cy="95216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63C8D3C-60A9-AA3B-6663-F865969F03DE}"/>
              </a:ext>
            </a:extLst>
          </p:cNvPr>
          <p:cNvSpPr/>
          <p:nvPr/>
        </p:nvSpPr>
        <p:spPr>
          <a:xfrm>
            <a:off x="8291125" y="5221800"/>
            <a:ext cx="372776" cy="8921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A79A7CD-BBEB-8DE2-F66A-937819A759E1}"/>
              </a:ext>
            </a:extLst>
          </p:cNvPr>
          <p:cNvSpPr/>
          <p:nvPr/>
        </p:nvSpPr>
        <p:spPr>
          <a:xfrm>
            <a:off x="9376372" y="5421078"/>
            <a:ext cx="372776" cy="6762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1540223-B426-F4A0-3AA0-61BADDC5B950}"/>
              </a:ext>
            </a:extLst>
          </p:cNvPr>
          <p:cNvSpPr/>
          <p:nvPr/>
        </p:nvSpPr>
        <p:spPr>
          <a:xfrm>
            <a:off x="9747349" y="5421549"/>
            <a:ext cx="372776" cy="67622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11C33FF7-6F5D-723B-55C6-1FBD0B74CD26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7471407" y="1369567"/>
            <a:ext cx="3251071" cy="1739947"/>
          </a:xfrm>
          <a:noFill/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Pittsburgh -      #6 (675)</a:t>
            </a:r>
          </a:p>
          <a:p>
            <a:r>
              <a:rPr lang="en-US" dirty="0">
                <a:solidFill>
                  <a:schemeClr val="bg2"/>
                </a:solidFill>
              </a:rPr>
              <a:t>Michigan -         #14 (883)</a:t>
            </a:r>
          </a:p>
          <a:p>
            <a:r>
              <a:rPr lang="en-US" dirty="0">
                <a:solidFill>
                  <a:schemeClr val="bg2"/>
                </a:solidFill>
              </a:rPr>
              <a:t>Northwestern - #16 (387)</a:t>
            </a:r>
          </a:p>
          <a:p>
            <a:r>
              <a:rPr lang="en-US" dirty="0">
                <a:solidFill>
                  <a:schemeClr val="bg2"/>
                </a:solidFill>
              </a:rPr>
              <a:t>Minnesota -       #21 (436)</a:t>
            </a:r>
          </a:p>
          <a:p>
            <a:r>
              <a:rPr lang="en-US" dirty="0">
                <a:solidFill>
                  <a:schemeClr val="bg2"/>
                </a:solidFill>
              </a:rPr>
              <a:t>U W-Madison - #28 (461)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D43519A-4C04-4D2E-A492-69553556B6DA}"/>
              </a:ext>
            </a:extLst>
          </p:cNvPr>
          <p:cNvSpPr txBox="1"/>
          <p:nvPr/>
        </p:nvSpPr>
        <p:spPr>
          <a:xfrm>
            <a:off x="1649492" y="2834090"/>
            <a:ext cx="3834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#3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15A876-A1A4-0517-1E7F-7B9752020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5200" y="3064876"/>
            <a:ext cx="9080400" cy="728384"/>
          </a:xfrm>
        </p:spPr>
        <p:txBody>
          <a:bodyPr/>
          <a:lstStyle/>
          <a:p>
            <a:r>
              <a:rPr lang="en-US" dirty="0"/>
              <a:t>National Cancer Institute (NCI)</a:t>
            </a:r>
          </a:p>
        </p:txBody>
      </p:sp>
    </p:spTree>
    <p:extLst>
      <p:ext uri="{BB962C8B-B14F-4D97-AF65-F5344CB8AC3E}">
        <p14:creationId xmlns:p14="http://schemas.microsoft.com/office/powerpoint/2010/main" val="22297369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D33D-B39A-F28B-A9CB-37CFB4A29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NCI Funding by School, FY 22 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84112DC5-7F8A-6CE9-8391-BD13D5C19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2364" y="1567445"/>
            <a:ext cx="716280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0AA5AB2-A19B-3242-574F-B9AE086BAE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0107986"/>
              </p:ext>
            </p:extLst>
          </p:nvPr>
        </p:nvGraphicFramePr>
        <p:xfrm>
          <a:off x="2846532" y="6177545"/>
          <a:ext cx="7429500" cy="403860"/>
        </p:xfrm>
        <a:graphic>
          <a:graphicData uri="http://schemas.openxmlformats.org/drawingml/2006/table">
            <a:tbl>
              <a:tblPr/>
              <a:tblGrid>
                <a:gridCol w="1152525">
                  <a:extLst>
                    <a:ext uri="{9D8B030D-6E8A-4147-A177-3AD203B41FA5}">
                      <a16:colId xmlns:a16="http://schemas.microsoft.com/office/drawing/2014/main" val="958826349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1856751418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3130405068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4072402292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1738127807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38203230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142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72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103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111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# PIs with grants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976973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4B7FAE7-71C6-9EBF-33F6-ED8A809BD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2209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4712FF5-B1DE-0394-3901-DEFC8857E5D4}"/>
              </a:ext>
            </a:extLst>
          </p:cNvPr>
          <p:cNvSpPr/>
          <p:nvPr/>
        </p:nvSpPr>
        <p:spPr>
          <a:xfrm>
            <a:off x="9841923" y="1567445"/>
            <a:ext cx="868218" cy="738909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Rank:</a:t>
            </a:r>
          </a:p>
          <a:p>
            <a:pPr algn="ctr"/>
            <a:r>
              <a:rPr lang="en-US" dirty="0"/>
              <a:t>#4</a:t>
            </a:r>
          </a:p>
        </p:txBody>
      </p:sp>
    </p:spTree>
    <p:extLst>
      <p:ext uri="{BB962C8B-B14F-4D97-AF65-F5344CB8AC3E}">
        <p14:creationId xmlns:p14="http://schemas.microsoft.com/office/powerpoint/2010/main" val="3830675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D33D-B39A-F28B-A9CB-37CFB4A29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8310"/>
            <a:ext cx="10896600" cy="489345"/>
          </a:xfrm>
        </p:spPr>
        <p:txBody>
          <a:bodyPr/>
          <a:lstStyle/>
          <a:p>
            <a:r>
              <a:rPr lang="en-US" sz="3200" dirty="0"/>
              <a:t>NCI Funding Normalized to # of Tenure Track Faculty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B7FAE7-71C6-9EBF-33F6-ED8A809BD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2209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4712FF5-B1DE-0394-3901-DEFC8857E5D4}"/>
              </a:ext>
            </a:extLst>
          </p:cNvPr>
          <p:cNvSpPr/>
          <p:nvPr/>
        </p:nvSpPr>
        <p:spPr>
          <a:xfrm>
            <a:off x="9841923" y="1567445"/>
            <a:ext cx="868218" cy="738909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Rank:</a:t>
            </a:r>
          </a:p>
          <a:p>
            <a:pPr algn="ctr"/>
            <a:r>
              <a:rPr lang="en-US" dirty="0"/>
              <a:t>#2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FC61A2-AE58-3CD8-5B7A-3A195B027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567445"/>
            <a:ext cx="8010600" cy="4814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0252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85FD2096-ACA0-BDB1-1799-97750D5FF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7110"/>
            <a:ext cx="10896600" cy="517200"/>
          </a:xfrm>
        </p:spPr>
        <p:txBody>
          <a:bodyPr/>
          <a:lstStyle/>
          <a:p>
            <a:r>
              <a:rPr lang="en-US" dirty="0"/>
              <a:t>Funded Grants by School</a:t>
            </a:r>
          </a:p>
        </p:txBody>
      </p:sp>
      <p:pic>
        <p:nvPicPr>
          <p:cNvPr id="15362" name="Picture 2">
            <a:extLst>
              <a:ext uri="{FF2B5EF4-FFF2-40B4-BE49-F238E27FC236}">
                <a16:creationId xmlns:a16="http://schemas.microsoft.com/office/drawing/2014/main" id="{020D1667-C12A-CD82-6D7F-1EF6349FF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607" y="1273175"/>
            <a:ext cx="11301088" cy="39951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839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A15A876-A1A4-0517-1E7F-7B9752020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5200" y="2510878"/>
            <a:ext cx="9080400" cy="1836380"/>
          </a:xfrm>
        </p:spPr>
        <p:txBody>
          <a:bodyPr/>
          <a:lstStyle/>
          <a:p>
            <a:r>
              <a:rPr lang="en-US" dirty="0"/>
              <a:t>National Institute of Allergy and Infectious Diseases Extramural Activities (NIAID)</a:t>
            </a:r>
          </a:p>
        </p:txBody>
      </p:sp>
    </p:spTree>
    <p:extLst>
      <p:ext uri="{BB962C8B-B14F-4D97-AF65-F5344CB8AC3E}">
        <p14:creationId xmlns:p14="http://schemas.microsoft.com/office/powerpoint/2010/main" val="522774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D33D-B39A-F28B-A9CB-37CFB4A29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NIAID Funding by School, FY 22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0AA5AB2-A19B-3242-574F-B9AE086BAE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58900"/>
              </p:ext>
            </p:extLst>
          </p:nvPr>
        </p:nvGraphicFramePr>
        <p:xfrm>
          <a:off x="2846532" y="6177545"/>
          <a:ext cx="7429500" cy="403860"/>
        </p:xfrm>
        <a:graphic>
          <a:graphicData uri="http://schemas.openxmlformats.org/drawingml/2006/table">
            <a:tbl>
              <a:tblPr/>
              <a:tblGrid>
                <a:gridCol w="1152525">
                  <a:extLst>
                    <a:ext uri="{9D8B030D-6E8A-4147-A177-3AD203B41FA5}">
                      <a16:colId xmlns:a16="http://schemas.microsoft.com/office/drawing/2014/main" val="958826349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1856751418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3130405068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4072402292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1738127807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38203230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57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68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67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66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117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# PIs with grants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976973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4B7FAE7-71C6-9EBF-33F6-ED8A809BD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2209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4712FF5-B1DE-0394-3901-DEFC8857E5D4}"/>
              </a:ext>
            </a:extLst>
          </p:cNvPr>
          <p:cNvSpPr/>
          <p:nvPr/>
        </p:nvSpPr>
        <p:spPr>
          <a:xfrm>
            <a:off x="9841923" y="1567445"/>
            <a:ext cx="868218" cy="738909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Rank: #2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6AA9B430-8A7E-975B-D371-C954C4C0C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397" y="1667314"/>
            <a:ext cx="7503747" cy="4510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693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D33D-B39A-F28B-A9CB-37CFB4A29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8310"/>
            <a:ext cx="10896600" cy="489345"/>
          </a:xfrm>
        </p:spPr>
        <p:txBody>
          <a:bodyPr/>
          <a:lstStyle/>
          <a:p>
            <a:r>
              <a:rPr lang="en-US" sz="3200" dirty="0"/>
              <a:t>NIAID Funding Normalized to # of Tenure Track Faculty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B7FAE7-71C6-9EBF-33F6-ED8A809BD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2209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4712FF5-B1DE-0394-3901-DEFC8857E5D4}"/>
              </a:ext>
            </a:extLst>
          </p:cNvPr>
          <p:cNvSpPr/>
          <p:nvPr/>
        </p:nvSpPr>
        <p:spPr>
          <a:xfrm>
            <a:off x="9841923" y="1567445"/>
            <a:ext cx="868218" cy="738909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Rank: #3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6D3ED33D-16D1-7BFE-6612-12AF28FC1C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49" y="1396423"/>
            <a:ext cx="7954433" cy="4781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1175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71699-3245-B648-0378-88B69E718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37110"/>
            <a:ext cx="10896600" cy="517200"/>
          </a:xfrm>
        </p:spPr>
        <p:txBody>
          <a:bodyPr/>
          <a:lstStyle/>
          <a:p>
            <a:r>
              <a:rPr lang="en-US" dirty="0"/>
              <a:t>Funded Grants by School</a:t>
            </a:r>
          </a:p>
        </p:txBody>
      </p:sp>
      <p:pic>
        <p:nvPicPr>
          <p:cNvPr id="14340" name="Picture 4">
            <a:extLst>
              <a:ext uri="{FF2B5EF4-FFF2-40B4-BE49-F238E27FC236}">
                <a16:creationId xmlns:a16="http://schemas.microsoft.com/office/drawing/2014/main" id="{F288D631-4031-2FCD-8702-0E649CC96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01" y="995795"/>
            <a:ext cx="9187655" cy="562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9098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B83D146-0020-3C17-0104-6DF7C1B6FE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5200" y="2787877"/>
            <a:ext cx="9080400" cy="1282382"/>
          </a:xfrm>
        </p:spPr>
        <p:txBody>
          <a:bodyPr/>
          <a:lstStyle/>
          <a:p>
            <a:r>
              <a:rPr lang="en-US" dirty="0"/>
              <a:t>National Heart, Lung, and Blood Institute (NHLBI)</a:t>
            </a:r>
          </a:p>
        </p:txBody>
      </p:sp>
    </p:spTree>
    <p:extLst>
      <p:ext uri="{BB962C8B-B14F-4D97-AF65-F5344CB8AC3E}">
        <p14:creationId xmlns:p14="http://schemas.microsoft.com/office/powerpoint/2010/main" val="422198942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D33D-B39A-F28B-A9CB-37CFB4A29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NHLBI Funding by School, FY 22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0AA5AB2-A19B-3242-574F-B9AE086BAE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625960"/>
              </p:ext>
            </p:extLst>
          </p:nvPr>
        </p:nvGraphicFramePr>
        <p:xfrm>
          <a:off x="2846532" y="6177545"/>
          <a:ext cx="7429500" cy="403860"/>
        </p:xfrm>
        <a:graphic>
          <a:graphicData uri="http://schemas.openxmlformats.org/drawingml/2006/table">
            <a:tbl>
              <a:tblPr/>
              <a:tblGrid>
                <a:gridCol w="1152525">
                  <a:extLst>
                    <a:ext uri="{9D8B030D-6E8A-4147-A177-3AD203B41FA5}">
                      <a16:colId xmlns:a16="http://schemas.microsoft.com/office/drawing/2014/main" val="958826349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1856751418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3130405068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4072402292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1738127807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38203230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135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60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160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# PIs with grants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976973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4B7FAE7-71C6-9EBF-33F6-ED8A809BD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2209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4712FF5-B1DE-0394-3901-DEFC8857E5D4}"/>
              </a:ext>
            </a:extLst>
          </p:cNvPr>
          <p:cNvSpPr/>
          <p:nvPr/>
        </p:nvSpPr>
        <p:spPr>
          <a:xfrm>
            <a:off x="9841923" y="1567445"/>
            <a:ext cx="868218" cy="738909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Rank:</a:t>
            </a:r>
          </a:p>
          <a:p>
            <a:pPr algn="ctr"/>
            <a:r>
              <a:rPr lang="en-US" dirty="0"/>
              <a:t>#5</a:t>
            </a:r>
          </a:p>
        </p:txBody>
      </p:sp>
      <p:pic>
        <p:nvPicPr>
          <p:cNvPr id="24578" name="Picture 2">
            <a:extLst>
              <a:ext uri="{FF2B5EF4-FFF2-40B4-BE49-F238E27FC236}">
                <a16:creationId xmlns:a16="http://schemas.microsoft.com/office/drawing/2014/main" id="{B68DCBEE-2B00-95EE-B1DC-EBA054AB4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463" y="1567445"/>
            <a:ext cx="716280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242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D33D-B39A-F28B-A9CB-37CFB4A29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08310"/>
            <a:ext cx="10896600" cy="489345"/>
          </a:xfrm>
        </p:spPr>
        <p:txBody>
          <a:bodyPr/>
          <a:lstStyle/>
          <a:p>
            <a:r>
              <a:rPr lang="en-US" sz="3200" dirty="0"/>
              <a:t>NHLBI Funding Normalized to # of Tenure Track Faculty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4B7FAE7-71C6-9EBF-33F6-ED8A809BD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2209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4712FF5-B1DE-0394-3901-DEFC8857E5D4}"/>
              </a:ext>
            </a:extLst>
          </p:cNvPr>
          <p:cNvSpPr/>
          <p:nvPr/>
        </p:nvSpPr>
        <p:spPr>
          <a:xfrm>
            <a:off x="9841923" y="1567445"/>
            <a:ext cx="868218" cy="738909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Rank:</a:t>
            </a:r>
          </a:p>
          <a:p>
            <a:pPr algn="ctr"/>
            <a:r>
              <a:rPr lang="en-US" dirty="0"/>
              <a:t>#5</a:t>
            </a:r>
          </a:p>
        </p:txBody>
      </p:sp>
      <p:pic>
        <p:nvPicPr>
          <p:cNvPr id="23554" name="Picture 2">
            <a:extLst>
              <a:ext uri="{FF2B5EF4-FFF2-40B4-BE49-F238E27FC236}">
                <a16:creationId xmlns:a16="http://schemas.microsoft.com/office/drawing/2014/main" id="{91D76FAE-3F36-38D9-013F-2963844D9B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073" y="1276349"/>
            <a:ext cx="8482981" cy="5098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504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897D08F-6585-B80D-EC7F-89AEFFF07846}"/>
              </a:ext>
            </a:extLst>
          </p:cNvPr>
          <p:cNvSpPr txBox="1">
            <a:spLocks/>
          </p:cNvSpPr>
          <p:nvPr/>
        </p:nvSpPr>
        <p:spPr>
          <a:xfrm>
            <a:off x="457200" y="237110"/>
            <a:ext cx="108966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Red Hat Display"/>
              <a:buNone/>
              <a:defRPr sz="3400" b="1" i="0" u="none" strike="noStrike" cap="none">
                <a:solidFill>
                  <a:srgbClr val="35353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Funded Grants by School</a:t>
            </a:r>
          </a:p>
        </p:txBody>
      </p:sp>
      <p:pic>
        <p:nvPicPr>
          <p:cNvPr id="21506" name="Picture 2">
            <a:extLst>
              <a:ext uri="{FF2B5EF4-FFF2-40B4-BE49-F238E27FC236}">
                <a16:creationId xmlns:a16="http://schemas.microsoft.com/office/drawing/2014/main" id="{639E4A34-135C-58A4-E469-11D4BD0D57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62" y="1026124"/>
            <a:ext cx="11497633" cy="5164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3824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5D4F8-59FC-FABC-572A-FD0808C83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2805"/>
            <a:ext cx="10896600" cy="517200"/>
          </a:xfrm>
        </p:spPr>
        <p:txBody>
          <a:bodyPr/>
          <a:lstStyle/>
          <a:p>
            <a:r>
              <a:rPr lang="en-US" dirty="0"/>
              <a:t>Summary of PIs with RO1s Funded by NHLBI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1EE633-FE76-52FF-4AED-BE67DFD20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" y="1128822"/>
            <a:ext cx="11461573" cy="500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1851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4CFEF55-E89F-E560-CCBA-30E0119BE9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65200" y="2510878"/>
            <a:ext cx="9080400" cy="1836380"/>
          </a:xfrm>
        </p:spPr>
        <p:txBody>
          <a:bodyPr/>
          <a:lstStyle/>
          <a:p>
            <a:r>
              <a:rPr lang="en-US" dirty="0"/>
              <a:t>National Institute of Diabetes and Digestive and Kidney Diseases (NIDDK)</a:t>
            </a:r>
          </a:p>
        </p:txBody>
      </p:sp>
    </p:spTree>
    <p:extLst>
      <p:ext uri="{BB962C8B-B14F-4D97-AF65-F5344CB8AC3E}">
        <p14:creationId xmlns:p14="http://schemas.microsoft.com/office/powerpoint/2010/main" val="37267884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D33D-B39A-F28B-A9CB-37CFB4A29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NIDDK Funding by School, FY 22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0AA5AB2-A19B-3242-574F-B9AE086BAE15}"/>
              </a:ext>
            </a:extLst>
          </p:cNvPr>
          <p:cNvGraphicFramePr>
            <a:graphicFrameLocks noGrp="1"/>
          </p:cNvGraphicFramePr>
          <p:nvPr/>
        </p:nvGraphicFramePr>
        <p:xfrm>
          <a:off x="2846532" y="6177545"/>
          <a:ext cx="7429500" cy="403860"/>
        </p:xfrm>
        <a:graphic>
          <a:graphicData uri="http://schemas.openxmlformats.org/drawingml/2006/table">
            <a:tbl>
              <a:tblPr/>
              <a:tblGrid>
                <a:gridCol w="1152525">
                  <a:extLst>
                    <a:ext uri="{9D8B030D-6E8A-4147-A177-3AD203B41FA5}">
                      <a16:colId xmlns:a16="http://schemas.microsoft.com/office/drawing/2014/main" val="958826349"/>
                    </a:ext>
                  </a:extLst>
                </a:gridCol>
                <a:gridCol w="1019175">
                  <a:extLst>
                    <a:ext uri="{9D8B030D-6E8A-4147-A177-3AD203B41FA5}">
                      <a16:colId xmlns:a16="http://schemas.microsoft.com/office/drawing/2014/main" val="1856751418"/>
                    </a:ext>
                  </a:extLst>
                </a:gridCol>
                <a:gridCol w="1190625">
                  <a:extLst>
                    <a:ext uri="{9D8B030D-6E8A-4147-A177-3AD203B41FA5}">
                      <a16:colId xmlns:a16="http://schemas.microsoft.com/office/drawing/2014/main" val="3130405068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4072402292"/>
                    </a:ext>
                  </a:extLst>
                </a:gridCol>
                <a:gridCol w="1285875">
                  <a:extLst>
                    <a:ext uri="{9D8B030D-6E8A-4147-A177-3AD203B41FA5}">
                      <a16:colId xmlns:a16="http://schemas.microsoft.com/office/drawing/2014/main" val="1738127807"/>
                    </a:ext>
                  </a:extLst>
                </a:gridCol>
                <a:gridCol w="1771650">
                  <a:extLst>
                    <a:ext uri="{9D8B030D-6E8A-4147-A177-3AD203B41FA5}">
                      <a16:colId xmlns:a16="http://schemas.microsoft.com/office/drawing/2014/main" val="38203230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146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49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58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122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# PIs with grants</a:t>
                      </a:r>
                      <a:endParaRPr lang="en-US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95250" marR="95250" marT="95250" marB="95250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2976973"/>
                  </a:ext>
                </a:extLst>
              </a:tr>
            </a:tbl>
          </a:graphicData>
        </a:graphic>
      </p:graphicFrame>
      <p:sp>
        <p:nvSpPr>
          <p:cNvPr id="6" name="Rectangle 5">
            <a:extLst>
              <a:ext uri="{FF2B5EF4-FFF2-40B4-BE49-F238E27FC236}">
                <a16:creationId xmlns:a16="http://schemas.microsoft.com/office/drawing/2014/main" id="{B4B7FAE7-71C6-9EBF-33F6-ED8A809BD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0750" y="22098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4712FF5-B1DE-0394-3901-DEFC8857E5D4}"/>
              </a:ext>
            </a:extLst>
          </p:cNvPr>
          <p:cNvSpPr/>
          <p:nvPr/>
        </p:nvSpPr>
        <p:spPr>
          <a:xfrm>
            <a:off x="9841923" y="1567445"/>
            <a:ext cx="868218" cy="738909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Rank:</a:t>
            </a:r>
          </a:p>
          <a:p>
            <a:pPr algn="ctr"/>
            <a:r>
              <a:rPr lang="en-US" dirty="0"/>
              <a:t>#5</a:t>
            </a:r>
          </a:p>
        </p:txBody>
      </p:sp>
      <p:pic>
        <p:nvPicPr>
          <p:cNvPr id="102402" name="Picture 2">
            <a:extLst>
              <a:ext uri="{FF2B5EF4-FFF2-40B4-BE49-F238E27FC236}">
                <a16:creationId xmlns:a16="http://schemas.microsoft.com/office/drawing/2014/main" id="{1A6CE8D0-6B07-8626-1638-46985FCC1D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0918" y="1567445"/>
            <a:ext cx="7162800" cy="461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4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D33D-B39A-F28B-A9CB-37CFB4A29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2160"/>
            <a:ext cx="10896600" cy="475495"/>
          </a:xfrm>
        </p:spPr>
        <p:txBody>
          <a:bodyPr/>
          <a:lstStyle/>
          <a:p>
            <a:r>
              <a:rPr lang="en-US" sz="3100" dirty="0"/>
              <a:t>NIDDK Funding Normalized to # of Tenure Track Faculty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4712FF5-B1DE-0394-3901-DEFC8857E5D4}"/>
              </a:ext>
            </a:extLst>
          </p:cNvPr>
          <p:cNvSpPr/>
          <p:nvPr/>
        </p:nvSpPr>
        <p:spPr>
          <a:xfrm>
            <a:off x="9841923" y="1567445"/>
            <a:ext cx="868218" cy="738909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Rank:</a:t>
            </a:r>
          </a:p>
          <a:p>
            <a:pPr algn="ctr"/>
            <a:r>
              <a:rPr lang="en-US" dirty="0"/>
              <a:t>#5</a:t>
            </a:r>
          </a:p>
        </p:txBody>
      </p:sp>
      <p:pic>
        <p:nvPicPr>
          <p:cNvPr id="101378" name="Picture 2">
            <a:extLst>
              <a:ext uri="{FF2B5EF4-FFF2-40B4-BE49-F238E27FC236}">
                <a16:creationId xmlns:a16="http://schemas.microsoft.com/office/drawing/2014/main" id="{6B4B6A04-1D35-BD67-D5F9-E22920127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358" y="1335073"/>
            <a:ext cx="8441892" cy="507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517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897D08F-6585-B80D-EC7F-89AEFFF07846}"/>
              </a:ext>
            </a:extLst>
          </p:cNvPr>
          <p:cNvSpPr txBox="1">
            <a:spLocks/>
          </p:cNvSpPr>
          <p:nvPr/>
        </p:nvSpPr>
        <p:spPr>
          <a:xfrm>
            <a:off x="457200" y="446835"/>
            <a:ext cx="10896600" cy="51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b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Red Hat Display"/>
              <a:buNone/>
              <a:defRPr sz="3400" b="1" i="0" u="none" strike="noStrike" cap="none">
                <a:solidFill>
                  <a:srgbClr val="353535"/>
                </a:solidFill>
                <a:latin typeface="Red Hat Display"/>
                <a:ea typeface="Red Hat Display"/>
                <a:cs typeface="Red Hat Display"/>
                <a:sym typeface="Red Hat Dis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/>
              <a:t>Funded Grants by School</a:t>
            </a:r>
          </a:p>
        </p:txBody>
      </p:sp>
      <p:pic>
        <p:nvPicPr>
          <p:cNvPr id="99330" name="Picture 2">
            <a:extLst>
              <a:ext uri="{FF2B5EF4-FFF2-40B4-BE49-F238E27FC236}">
                <a16:creationId xmlns:a16="http://schemas.microsoft.com/office/drawing/2014/main" id="{1ACBE28B-08D6-7E65-DB08-08A956524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84" y="1334763"/>
            <a:ext cx="11407837" cy="488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9448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5D4F8-59FC-FABC-572A-FD0808C83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32805"/>
            <a:ext cx="10896600" cy="517200"/>
          </a:xfrm>
        </p:spPr>
        <p:txBody>
          <a:bodyPr/>
          <a:lstStyle/>
          <a:p>
            <a:r>
              <a:rPr lang="en-US" dirty="0"/>
              <a:t>Summary of PIs with RO1s Funded by NIDDK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F84ACD-7901-92AD-7EF8-1517E9668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" y="1022788"/>
            <a:ext cx="11319164" cy="5635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8826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601F3E8-114F-8FD7-0AD8-F0218827D1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8982269"/>
              </p:ext>
            </p:extLst>
          </p:nvPr>
        </p:nvGraphicFramePr>
        <p:xfrm>
          <a:off x="1746468" y="2369791"/>
          <a:ext cx="8699063" cy="237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538">
                  <a:extLst>
                    <a:ext uri="{9D8B030D-6E8A-4147-A177-3AD203B41FA5}">
                      <a16:colId xmlns:a16="http://schemas.microsoft.com/office/drawing/2014/main" val="1589122398"/>
                    </a:ext>
                  </a:extLst>
                </a:gridCol>
                <a:gridCol w="1241018">
                  <a:extLst>
                    <a:ext uri="{9D8B030D-6E8A-4147-A177-3AD203B41FA5}">
                      <a16:colId xmlns:a16="http://schemas.microsoft.com/office/drawing/2014/main" val="2848017671"/>
                    </a:ext>
                  </a:extLst>
                </a:gridCol>
                <a:gridCol w="1102790">
                  <a:extLst>
                    <a:ext uri="{9D8B030D-6E8A-4147-A177-3AD203B41FA5}">
                      <a16:colId xmlns:a16="http://schemas.microsoft.com/office/drawing/2014/main" val="1746065149"/>
                    </a:ext>
                  </a:extLst>
                </a:gridCol>
                <a:gridCol w="1173622">
                  <a:extLst>
                    <a:ext uri="{9D8B030D-6E8A-4147-A177-3AD203B41FA5}">
                      <a16:colId xmlns:a16="http://schemas.microsoft.com/office/drawing/2014/main" val="304412034"/>
                    </a:ext>
                  </a:extLst>
                </a:gridCol>
                <a:gridCol w="1133648">
                  <a:extLst>
                    <a:ext uri="{9D8B030D-6E8A-4147-A177-3AD203B41FA5}">
                      <a16:colId xmlns:a16="http://schemas.microsoft.com/office/drawing/2014/main" val="2285425812"/>
                    </a:ext>
                  </a:extLst>
                </a:gridCol>
                <a:gridCol w="1578044">
                  <a:extLst>
                    <a:ext uri="{9D8B030D-6E8A-4147-A177-3AD203B41FA5}">
                      <a16:colId xmlns:a16="http://schemas.microsoft.com/office/drawing/2014/main" val="2372150672"/>
                    </a:ext>
                  </a:extLst>
                </a:gridCol>
                <a:gridCol w="907403">
                  <a:extLst>
                    <a:ext uri="{9D8B030D-6E8A-4147-A177-3AD203B41FA5}">
                      <a16:colId xmlns:a16="http://schemas.microsoft.com/office/drawing/2014/main" val="3059538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# NIH grants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Total # R01/R35s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R01s/TT 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# F 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# non-R01s/non-Fs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%TT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57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UW-Madison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521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Michigan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21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Minnesota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39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Northwestern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28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Pittsburgh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14581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1E87364-4958-AAF6-7640-05200B0CB869}"/>
              </a:ext>
            </a:extLst>
          </p:cNvPr>
          <p:cNvSpPr txBox="1"/>
          <p:nvPr/>
        </p:nvSpPr>
        <p:spPr>
          <a:xfrm>
            <a:off x="930283" y="2995448"/>
            <a:ext cx="81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461 TT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D08BAD-B074-DB19-2B26-0D3C8CF9C644}"/>
              </a:ext>
            </a:extLst>
          </p:cNvPr>
          <p:cNvSpPr txBox="1"/>
          <p:nvPr/>
        </p:nvSpPr>
        <p:spPr>
          <a:xfrm>
            <a:off x="930282" y="3364780"/>
            <a:ext cx="81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883 TT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64ACEC8-7292-DD09-9DE9-08D54E0A3828}"/>
              </a:ext>
            </a:extLst>
          </p:cNvPr>
          <p:cNvSpPr txBox="1"/>
          <p:nvPr/>
        </p:nvSpPr>
        <p:spPr>
          <a:xfrm>
            <a:off x="930281" y="3734112"/>
            <a:ext cx="81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436 TT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BFCAE4F-1ED1-DF3A-1D20-C25BBBA498BF}"/>
              </a:ext>
            </a:extLst>
          </p:cNvPr>
          <p:cNvSpPr txBox="1"/>
          <p:nvPr/>
        </p:nvSpPr>
        <p:spPr>
          <a:xfrm>
            <a:off x="930280" y="4103444"/>
            <a:ext cx="81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387 TT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4AB43A9-0E7B-3744-CFE3-D0AB54106454}"/>
              </a:ext>
            </a:extLst>
          </p:cNvPr>
          <p:cNvSpPr txBox="1"/>
          <p:nvPr/>
        </p:nvSpPr>
        <p:spPr>
          <a:xfrm>
            <a:off x="930279" y="4472776"/>
            <a:ext cx="81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675 TT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4681ACC-242F-DC0C-2C87-BCE62064A761}"/>
              </a:ext>
            </a:extLst>
          </p:cNvPr>
          <p:cNvSpPr txBox="1"/>
          <p:nvPr/>
        </p:nvSpPr>
        <p:spPr>
          <a:xfrm>
            <a:off x="332726" y="3002285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#28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9E0EB81-0C2D-BDA7-2518-E9591ABDA9EF}"/>
              </a:ext>
            </a:extLst>
          </p:cNvPr>
          <p:cNvSpPr txBox="1"/>
          <p:nvPr/>
        </p:nvSpPr>
        <p:spPr>
          <a:xfrm>
            <a:off x="342862" y="3364780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F2FFDC-A462-37E8-C303-1BCE51EE61C7}"/>
              </a:ext>
            </a:extLst>
          </p:cNvPr>
          <p:cNvSpPr txBox="1"/>
          <p:nvPr/>
        </p:nvSpPr>
        <p:spPr>
          <a:xfrm>
            <a:off x="352998" y="3727275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4BC96CD-043C-0D15-BBC0-FB52F78D8110}"/>
              </a:ext>
            </a:extLst>
          </p:cNvPr>
          <p:cNvSpPr txBox="1"/>
          <p:nvPr/>
        </p:nvSpPr>
        <p:spPr>
          <a:xfrm>
            <a:off x="363134" y="4089770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FAFDA25-7DE1-1043-8E89-F9E3B04838B6}"/>
              </a:ext>
            </a:extLst>
          </p:cNvPr>
          <p:cNvSpPr txBox="1"/>
          <p:nvPr/>
        </p:nvSpPr>
        <p:spPr>
          <a:xfrm>
            <a:off x="440589" y="4452265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2B0F495-4C2B-6684-281C-AA802F8DA38D}"/>
              </a:ext>
            </a:extLst>
          </p:cNvPr>
          <p:cNvSpPr txBox="1"/>
          <p:nvPr/>
        </p:nvSpPr>
        <p:spPr>
          <a:xfrm>
            <a:off x="930279" y="347280"/>
            <a:ext cx="2323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Overall picture</a:t>
            </a:r>
          </a:p>
        </p:txBody>
      </p:sp>
    </p:spTree>
    <p:extLst>
      <p:ext uri="{BB962C8B-B14F-4D97-AF65-F5344CB8AC3E}">
        <p14:creationId xmlns:p14="http://schemas.microsoft.com/office/powerpoint/2010/main" val="1608325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601F3E8-114F-8FD7-0AD8-F0218827D117}"/>
              </a:ext>
            </a:extLst>
          </p:cNvPr>
          <p:cNvGraphicFramePr>
            <a:graphicFrameLocks noGrp="1"/>
          </p:cNvGraphicFramePr>
          <p:nvPr/>
        </p:nvGraphicFramePr>
        <p:xfrm>
          <a:off x="1746468" y="2369791"/>
          <a:ext cx="8699063" cy="2372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2538">
                  <a:extLst>
                    <a:ext uri="{9D8B030D-6E8A-4147-A177-3AD203B41FA5}">
                      <a16:colId xmlns:a16="http://schemas.microsoft.com/office/drawing/2014/main" val="1589122398"/>
                    </a:ext>
                  </a:extLst>
                </a:gridCol>
                <a:gridCol w="1241018">
                  <a:extLst>
                    <a:ext uri="{9D8B030D-6E8A-4147-A177-3AD203B41FA5}">
                      <a16:colId xmlns:a16="http://schemas.microsoft.com/office/drawing/2014/main" val="2848017671"/>
                    </a:ext>
                  </a:extLst>
                </a:gridCol>
                <a:gridCol w="1102790">
                  <a:extLst>
                    <a:ext uri="{9D8B030D-6E8A-4147-A177-3AD203B41FA5}">
                      <a16:colId xmlns:a16="http://schemas.microsoft.com/office/drawing/2014/main" val="1746065149"/>
                    </a:ext>
                  </a:extLst>
                </a:gridCol>
                <a:gridCol w="1173622">
                  <a:extLst>
                    <a:ext uri="{9D8B030D-6E8A-4147-A177-3AD203B41FA5}">
                      <a16:colId xmlns:a16="http://schemas.microsoft.com/office/drawing/2014/main" val="304412034"/>
                    </a:ext>
                  </a:extLst>
                </a:gridCol>
                <a:gridCol w="1133648">
                  <a:extLst>
                    <a:ext uri="{9D8B030D-6E8A-4147-A177-3AD203B41FA5}">
                      <a16:colId xmlns:a16="http://schemas.microsoft.com/office/drawing/2014/main" val="2285425812"/>
                    </a:ext>
                  </a:extLst>
                </a:gridCol>
                <a:gridCol w="1578044">
                  <a:extLst>
                    <a:ext uri="{9D8B030D-6E8A-4147-A177-3AD203B41FA5}">
                      <a16:colId xmlns:a16="http://schemas.microsoft.com/office/drawing/2014/main" val="2372150672"/>
                    </a:ext>
                  </a:extLst>
                </a:gridCol>
                <a:gridCol w="907403">
                  <a:extLst>
                    <a:ext uri="{9D8B030D-6E8A-4147-A177-3AD203B41FA5}">
                      <a16:colId xmlns:a16="http://schemas.microsoft.com/office/drawing/2014/main" val="3059538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School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# NIH grants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Total # R01/R35s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R01s/TT faculty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# F 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# non-R01s/non-Fs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%TT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570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UW-Madison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521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Michigan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21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Minnesota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70%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39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Northwestern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628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Pittsburgh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145815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11E87364-4958-AAF6-7640-05200B0CB869}"/>
              </a:ext>
            </a:extLst>
          </p:cNvPr>
          <p:cNvSpPr txBox="1"/>
          <p:nvPr/>
        </p:nvSpPr>
        <p:spPr>
          <a:xfrm>
            <a:off x="930283" y="2995448"/>
            <a:ext cx="81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461 TT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FD08BAD-B074-DB19-2B26-0D3C8CF9C644}"/>
              </a:ext>
            </a:extLst>
          </p:cNvPr>
          <p:cNvSpPr txBox="1"/>
          <p:nvPr/>
        </p:nvSpPr>
        <p:spPr>
          <a:xfrm>
            <a:off x="930282" y="3364780"/>
            <a:ext cx="81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883 TT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64ACEC8-7292-DD09-9DE9-08D54E0A3828}"/>
              </a:ext>
            </a:extLst>
          </p:cNvPr>
          <p:cNvSpPr txBox="1"/>
          <p:nvPr/>
        </p:nvSpPr>
        <p:spPr>
          <a:xfrm>
            <a:off x="930281" y="3734112"/>
            <a:ext cx="81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436 TT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BFCAE4F-1ED1-DF3A-1D20-C25BBBA498BF}"/>
              </a:ext>
            </a:extLst>
          </p:cNvPr>
          <p:cNvSpPr txBox="1"/>
          <p:nvPr/>
        </p:nvSpPr>
        <p:spPr>
          <a:xfrm>
            <a:off x="930280" y="4103444"/>
            <a:ext cx="81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387 TT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4AB43A9-0E7B-3744-CFE3-D0AB54106454}"/>
              </a:ext>
            </a:extLst>
          </p:cNvPr>
          <p:cNvSpPr txBox="1"/>
          <p:nvPr/>
        </p:nvSpPr>
        <p:spPr>
          <a:xfrm>
            <a:off x="930279" y="4472776"/>
            <a:ext cx="816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675 TT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3A896E7-B9B2-85BD-9592-0B5235DB80E9}"/>
              </a:ext>
            </a:extLst>
          </p:cNvPr>
          <p:cNvSpPr txBox="1"/>
          <p:nvPr/>
        </p:nvSpPr>
        <p:spPr>
          <a:xfrm>
            <a:off x="10677902" y="2939758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18%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B8E0F5A-9533-DE68-B625-51A9E3C8ED9B}"/>
              </a:ext>
            </a:extLst>
          </p:cNvPr>
          <p:cNvSpPr txBox="1"/>
          <p:nvPr/>
        </p:nvSpPr>
        <p:spPr>
          <a:xfrm>
            <a:off x="10694158" y="3315927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27%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D1F8652-604E-E72F-7550-AA941B3ACC55}"/>
              </a:ext>
            </a:extLst>
          </p:cNvPr>
          <p:cNvSpPr txBox="1"/>
          <p:nvPr/>
        </p:nvSpPr>
        <p:spPr>
          <a:xfrm>
            <a:off x="10710414" y="3692096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29%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7679AD-DE57-7EE5-07A3-49534C9051B7}"/>
              </a:ext>
            </a:extLst>
          </p:cNvPr>
          <p:cNvSpPr txBox="1"/>
          <p:nvPr/>
        </p:nvSpPr>
        <p:spPr>
          <a:xfrm>
            <a:off x="10726670" y="4068265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22%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1D005C4B-6B38-4817-7F1E-0FED753FFF38}"/>
              </a:ext>
            </a:extLst>
          </p:cNvPr>
          <p:cNvSpPr txBox="1"/>
          <p:nvPr/>
        </p:nvSpPr>
        <p:spPr>
          <a:xfrm>
            <a:off x="10742926" y="4444434"/>
            <a:ext cx="5838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28%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27FCBD2-6600-8045-EC0C-D6425F674453}"/>
              </a:ext>
            </a:extLst>
          </p:cNvPr>
          <p:cNvSpPr txBox="1"/>
          <p:nvPr/>
        </p:nvSpPr>
        <p:spPr>
          <a:xfrm>
            <a:off x="10603187" y="2286590"/>
            <a:ext cx="1082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Multi-PI</a:t>
            </a:r>
          </a:p>
          <a:p>
            <a:r>
              <a:rPr lang="en-US" dirty="0"/>
              <a:t>R01/R35s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4681ACC-242F-DC0C-2C87-BCE62064A761}"/>
              </a:ext>
            </a:extLst>
          </p:cNvPr>
          <p:cNvSpPr txBox="1"/>
          <p:nvPr/>
        </p:nvSpPr>
        <p:spPr>
          <a:xfrm>
            <a:off x="332726" y="3002285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#28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9E0EB81-0C2D-BDA7-2518-E9591ABDA9EF}"/>
              </a:ext>
            </a:extLst>
          </p:cNvPr>
          <p:cNvSpPr txBox="1"/>
          <p:nvPr/>
        </p:nvSpPr>
        <p:spPr>
          <a:xfrm>
            <a:off x="342862" y="3364780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#14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6F2FFDC-A462-37E8-C303-1BCE51EE61C7}"/>
              </a:ext>
            </a:extLst>
          </p:cNvPr>
          <p:cNvSpPr txBox="1"/>
          <p:nvPr/>
        </p:nvSpPr>
        <p:spPr>
          <a:xfrm>
            <a:off x="352998" y="3727275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#21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4BC96CD-043C-0D15-BBC0-FB52F78D8110}"/>
              </a:ext>
            </a:extLst>
          </p:cNvPr>
          <p:cNvSpPr txBox="1"/>
          <p:nvPr/>
        </p:nvSpPr>
        <p:spPr>
          <a:xfrm>
            <a:off x="363134" y="4089770"/>
            <a:ext cx="5341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#16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FAFDA25-7DE1-1043-8E89-F9E3B04838B6}"/>
              </a:ext>
            </a:extLst>
          </p:cNvPr>
          <p:cNvSpPr txBox="1"/>
          <p:nvPr/>
        </p:nvSpPr>
        <p:spPr>
          <a:xfrm>
            <a:off x="440589" y="4452265"/>
            <a:ext cx="417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#6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2B0F495-4C2B-6684-281C-AA802F8DA38D}"/>
              </a:ext>
            </a:extLst>
          </p:cNvPr>
          <p:cNvSpPr txBox="1"/>
          <p:nvPr/>
        </p:nvSpPr>
        <p:spPr>
          <a:xfrm>
            <a:off x="930279" y="347280"/>
            <a:ext cx="2323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Overall picture</a:t>
            </a:r>
          </a:p>
        </p:txBody>
      </p:sp>
    </p:spTree>
    <p:extLst>
      <p:ext uri="{BB962C8B-B14F-4D97-AF65-F5344CB8AC3E}">
        <p14:creationId xmlns:p14="http://schemas.microsoft.com/office/powerpoint/2010/main" val="21046945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720D56D-65FC-882C-4EC7-C271BD623A8A}"/>
              </a:ext>
            </a:extLst>
          </p:cNvPr>
          <p:cNvSpPr txBox="1"/>
          <p:nvPr/>
        </p:nvSpPr>
        <p:spPr>
          <a:xfrm>
            <a:off x="2062342" y="2203921"/>
            <a:ext cx="7497565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discussion – how could this data be useful?</a:t>
            </a:r>
          </a:p>
          <a:p>
            <a:endParaRPr lang="en-US" sz="2400" dirty="0"/>
          </a:p>
          <a:p>
            <a:r>
              <a:rPr lang="en-US" sz="2400" dirty="0"/>
              <a:t>- focus on institutes that are underutilized?</a:t>
            </a:r>
          </a:p>
          <a:p>
            <a:r>
              <a:rPr lang="en-US" sz="2400" dirty="0"/>
              <a:t>- means of encouraging or incentivizing submissions?</a:t>
            </a:r>
          </a:p>
          <a:p>
            <a:r>
              <a:rPr lang="en-US" sz="2400" dirty="0"/>
              <a:t>- are expectations appropriate?</a:t>
            </a:r>
          </a:p>
          <a:p>
            <a:r>
              <a:rPr lang="en-US" sz="2400" dirty="0"/>
              <a:t>- means of encouraging or incentivizing </a:t>
            </a:r>
            <a:r>
              <a:rPr lang="en-US" sz="2400" dirty="0" err="1"/>
              <a:t>mPI</a:t>
            </a:r>
            <a:r>
              <a:rPr lang="en-US" sz="2400" dirty="0"/>
              <a:t> awards?</a:t>
            </a:r>
          </a:p>
          <a:p>
            <a:r>
              <a:rPr lang="en-US" sz="2400" dirty="0"/>
              <a:t>- how to communicate results?</a:t>
            </a:r>
          </a:p>
          <a:p>
            <a:r>
              <a:rPr lang="en-US" sz="2400" dirty="0"/>
              <a:t>- next steps in collecting information?</a:t>
            </a:r>
          </a:p>
          <a:p>
            <a:r>
              <a:rPr lang="en-US" sz="2400" dirty="0"/>
              <a:t>- any interest in meeting to discuss in more detail?!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4967C26-8B1F-51C8-6697-23BC35F2970F}"/>
              </a:ext>
            </a:extLst>
          </p:cNvPr>
          <p:cNvSpPr txBox="1"/>
          <p:nvPr/>
        </p:nvSpPr>
        <p:spPr>
          <a:xfrm>
            <a:off x="691612" y="454420"/>
            <a:ext cx="6110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Thank you to Jenni </a:t>
            </a:r>
            <a:r>
              <a:rPr lang="en-US" sz="2800" dirty="0" err="1">
                <a:solidFill>
                  <a:schemeClr val="tx1"/>
                </a:solidFill>
              </a:rPr>
              <a:t>Naramore</a:t>
            </a:r>
            <a:r>
              <a:rPr lang="en-US" sz="2800" dirty="0">
                <a:solidFill>
                  <a:schemeClr val="tx1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12034974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W-Madison 2">
      <a:dk1>
        <a:srgbClr val="202020"/>
      </a:dk1>
      <a:lt1>
        <a:srgbClr val="FFFFFF"/>
      </a:lt1>
      <a:dk2>
        <a:srgbClr val="101010"/>
      </a:dk2>
      <a:lt2>
        <a:srgbClr val="DADFE1"/>
      </a:lt2>
      <a:accent1>
        <a:srgbClr val="C5050C"/>
      </a:accent1>
      <a:accent2>
        <a:srgbClr val="8DD3CE"/>
      </a:accent2>
      <a:accent3>
        <a:srgbClr val="FCCB51"/>
      </a:accent3>
      <a:accent4>
        <a:srgbClr val="ADADAD"/>
      </a:accent4>
      <a:accent5>
        <a:srgbClr val="006992"/>
      </a:accent5>
      <a:accent6>
        <a:srgbClr val="432E4F"/>
      </a:accent6>
      <a:hlink>
        <a:srgbClr val="0479A8"/>
      </a:hlink>
      <a:folHlink>
        <a:srgbClr val="0479A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19838</TotalTime>
  <Words>820</Words>
  <Application>Microsoft Office PowerPoint</Application>
  <PresentationFormat>Widescreen</PresentationFormat>
  <Paragraphs>271</Paragraphs>
  <Slides>29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Red Hat Display</vt:lpstr>
      <vt:lpstr>Calibri</vt:lpstr>
      <vt:lpstr>Arial</vt:lpstr>
      <vt:lpstr>Red Hat Text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Total NCI Funding by School, FY 22 </vt:lpstr>
      <vt:lpstr>NCI Funding Normalized to # of Tenure Track Faculty</vt:lpstr>
      <vt:lpstr>Funded Grants by School</vt:lpstr>
      <vt:lpstr>PowerPoint Presentation</vt:lpstr>
      <vt:lpstr>Total NIAID Funding by School, FY 22 </vt:lpstr>
      <vt:lpstr>NIAID Funding Normalized to # of Tenure Track Faculty</vt:lpstr>
      <vt:lpstr>Funded Grants by School</vt:lpstr>
      <vt:lpstr>PowerPoint Presentation</vt:lpstr>
      <vt:lpstr>Total NHLBI Funding by School, FY 22 </vt:lpstr>
      <vt:lpstr>NHLBI Funding Normalized to # of Tenure Track Faculty</vt:lpstr>
      <vt:lpstr>PowerPoint Presentation</vt:lpstr>
      <vt:lpstr>Summary of PIs with RO1s Funded by NHLBI</vt:lpstr>
      <vt:lpstr>PowerPoint Presentation</vt:lpstr>
      <vt:lpstr>Total NIDDK Funding by School, FY 22 </vt:lpstr>
      <vt:lpstr>NIDDK Funding Normalized to # of Tenure Track Faculty</vt:lpstr>
      <vt:lpstr>PowerPoint Presentation</vt:lpstr>
      <vt:lpstr>Summary of PIs with RO1s Funded by NIDDK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Jenni Naramore</dc:creator>
  <cp:lastModifiedBy>Christy Schulz</cp:lastModifiedBy>
  <cp:revision>86</cp:revision>
  <cp:lastPrinted>2023-09-21T14:44:54Z</cp:lastPrinted>
  <dcterms:modified xsi:type="dcterms:W3CDTF">2023-12-22T22:22:15Z</dcterms:modified>
</cp:coreProperties>
</file>